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61" d="100"/>
          <a:sy n="61" d="100"/>
        </p:scale>
        <p:origin x="1267"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1926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26080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78373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C0EEF-DAED-4B92-9E7A-58BD69AC3030}" type="datetimeFigureOut">
              <a:rPr lang="en-GB" smtClean="0"/>
              <a:t>03/01/2025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55161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C0EEF-DAED-4B92-9E7A-58BD69AC3030}" type="datetimeFigureOut">
              <a:rPr lang="en-GB" smtClean="0"/>
              <a:t>03/01/2025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20627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C0EEF-DAED-4B92-9E7A-58BD69AC3030}" type="datetimeFigureOut">
              <a:rPr lang="en-GB" smtClean="0"/>
              <a:t>03/01/2025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29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C0EEF-DAED-4B92-9E7A-58BD69AC3030}" type="datetimeFigureOut">
              <a:rPr lang="en-GB" smtClean="0"/>
              <a:t>03/01/2025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094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14703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03/01/2025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06141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4865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03/01/2025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08031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7DC0EEF-DAED-4B92-9E7A-58BD69AC3030}" type="datetimeFigureOut">
              <a:rPr lang="en-GB" smtClean="0"/>
              <a:t>03/01/2025</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3DC25CC-385F-47EF-AA3D-D4B9858D2BEB}" type="slidenum">
              <a:rPr lang="en-GB" smtClean="0"/>
              <a:t>‹#›</a:t>
            </a:fld>
            <a:endParaRPr lang="en-GB"/>
          </a:p>
        </p:txBody>
      </p:sp>
    </p:spTree>
    <p:extLst>
      <p:ext uri="{BB962C8B-B14F-4D97-AF65-F5344CB8AC3E}">
        <p14:creationId xmlns:p14="http://schemas.microsoft.com/office/powerpoint/2010/main" val="4065448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12801600" cy="9601200"/>
          </a:xfrm>
          <a:prstGeom prst="frame">
            <a:avLst>
              <a:gd name="adj1" fmla="val 208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en-GB" sz="1246">
              <a:solidFill>
                <a:schemeClr val="tx1"/>
              </a:solidFill>
            </a:endParaRPr>
          </a:p>
        </p:txBody>
      </p:sp>
      <p:sp>
        <p:nvSpPr>
          <p:cNvPr id="9" name="TextBox 8"/>
          <p:cNvSpPr txBox="1"/>
          <p:nvPr/>
        </p:nvSpPr>
        <p:spPr>
          <a:xfrm>
            <a:off x="5354167" y="262826"/>
            <a:ext cx="2093265" cy="348109"/>
          </a:xfrm>
          <a:prstGeom prst="rect">
            <a:avLst/>
          </a:prstGeom>
          <a:noFill/>
        </p:spPr>
        <p:txBody>
          <a:bodyPr wrap="none" rtlCol="0">
            <a:spAutoFit/>
          </a:bodyPr>
          <a:lstStyle/>
          <a:p>
            <a:r>
              <a:rPr lang="en-GB" sz="1662" dirty="0"/>
              <a:t>Unit 2: Roman Britain </a:t>
            </a:r>
          </a:p>
        </p:txBody>
      </p:sp>
      <p:graphicFrame>
        <p:nvGraphicFramePr>
          <p:cNvPr id="10" name="Table 9"/>
          <p:cNvGraphicFramePr>
            <a:graphicFrameLocks noGrp="1"/>
          </p:cNvGraphicFramePr>
          <p:nvPr>
            <p:extLst>
              <p:ext uri="{D42A27DB-BD31-4B8C-83A1-F6EECF244321}">
                <p14:modId xmlns:p14="http://schemas.microsoft.com/office/powerpoint/2010/main" val="3681447232"/>
              </p:ext>
            </p:extLst>
          </p:nvPr>
        </p:nvGraphicFramePr>
        <p:xfrm>
          <a:off x="330086" y="894710"/>
          <a:ext cx="12141426" cy="8168881"/>
        </p:xfrm>
        <a:graphic>
          <a:graphicData uri="http://schemas.openxmlformats.org/drawingml/2006/table">
            <a:tbl>
              <a:tblPr firstRow="1" bandRow="1">
                <a:tableStyleId>{5940675A-B579-460E-94D1-54222C63F5DA}</a:tableStyleId>
              </a:tblPr>
              <a:tblGrid>
                <a:gridCol w="2023571">
                  <a:extLst>
                    <a:ext uri="{9D8B030D-6E8A-4147-A177-3AD203B41FA5}">
                      <a16:colId xmlns:a16="http://schemas.microsoft.com/office/drawing/2014/main" val="3597595348"/>
                    </a:ext>
                  </a:extLst>
                </a:gridCol>
                <a:gridCol w="2023571">
                  <a:extLst>
                    <a:ext uri="{9D8B030D-6E8A-4147-A177-3AD203B41FA5}">
                      <a16:colId xmlns:a16="http://schemas.microsoft.com/office/drawing/2014/main" val="1615232983"/>
                    </a:ext>
                  </a:extLst>
                </a:gridCol>
                <a:gridCol w="1479286">
                  <a:extLst>
                    <a:ext uri="{9D8B030D-6E8A-4147-A177-3AD203B41FA5}">
                      <a16:colId xmlns:a16="http://schemas.microsoft.com/office/drawing/2014/main" val="1150712378"/>
                    </a:ext>
                  </a:extLst>
                </a:gridCol>
                <a:gridCol w="544285">
                  <a:extLst>
                    <a:ext uri="{9D8B030D-6E8A-4147-A177-3AD203B41FA5}">
                      <a16:colId xmlns:a16="http://schemas.microsoft.com/office/drawing/2014/main" val="685584595"/>
                    </a:ext>
                  </a:extLst>
                </a:gridCol>
                <a:gridCol w="1137685">
                  <a:extLst>
                    <a:ext uri="{9D8B030D-6E8A-4147-A177-3AD203B41FA5}">
                      <a16:colId xmlns:a16="http://schemas.microsoft.com/office/drawing/2014/main" val="1772355279"/>
                    </a:ext>
                  </a:extLst>
                </a:gridCol>
                <a:gridCol w="885886">
                  <a:extLst>
                    <a:ext uri="{9D8B030D-6E8A-4147-A177-3AD203B41FA5}">
                      <a16:colId xmlns:a16="http://schemas.microsoft.com/office/drawing/2014/main" val="4234434123"/>
                    </a:ext>
                  </a:extLst>
                </a:gridCol>
                <a:gridCol w="2023571">
                  <a:extLst>
                    <a:ext uri="{9D8B030D-6E8A-4147-A177-3AD203B41FA5}">
                      <a16:colId xmlns:a16="http://schemas.microsoft.com/office/drawing/2014/main" val="3947937341"/>
                    </a:ext>
                  </a:extLst>
                </a:gridCol>
                <a:gridCol w="2023571">
                  <a:extLst>
                    <a:ext uri="{9D8B030D-6E8A-4147-A177-3AD203B41FA5}">
                      <a16:colId xmlns:a16="http://schemas.microsoft.com/office/drawing/2014/main" val="3713051723"/>
                    </a:ext>
                  </a:extLst>
                </a:gridCol>
              </a:tblGrid>
              <a:tr h="267899">
                <a:tc gridSpan="3">
                  <a:txBody>
                    <a:bodyPr/>
                    <a:lstStyle/>
                    <a:p>
                      <a:pPr algn="ctr"/>
                      <a:r>
                        <a:rPr lang="en-GB" sz="1100" dirty="0"/>
                        <a:t>Relationships and Health Education Guidance</a:t>
                      </a:r>
                    </a:p>
                  </a:txBody>
                  <a:tcPr/>
                </a:tc>
                <a:tc hMerge="1">
                  <a:txBody>
                    <a:bodyPr/>
                    <a:lstStyle/>
                    <a:p>
                      <a:endParaRPr lang="en-GB"/>
                    </a:p>
                  </a:txBody>
                  <a:tcPr/>
                </a:tc>
                <a:tc hMerge="1">
                  <a:txBody>
                    <a:bodyPr/>
                    <a:lstStyle/>
                    <a:p>
                      <a:pPr algn="ctr"/>
                      <a:r>
                        <a:rPr lang="en-GB" sz="1100"/>
                        <a:t>Substantive Knowledge </a:t>
                      </a:r>
                      <a:endParaRPr lang="en-GB" sz="1100" dirty="0"/>
                    </a:p>
                  </a:txBody>
                  <a:tcPr/>
                </a:tc>
                <a:tc gridSpan="2">
                  <a:txBody>
                    <a:bodyPr/>
                    <a:lstStyle/>
                    <a:p>
                      <a:r>
                        <a:rPr lang="en-GB" sz="1100" dirty="0"/>
                        <a:t>Substantive Knowledge </a:t>
                      </a:r>
                      <a:endParaRPr lang="en-GB" dirty="0"/>
                    </a:p>
                  </a:txBody>
                  <a:tcPr/>
                </a:tc>
                <a:tc hMerge="1">
                  <a:txBody>
                    <a:bodyPr/>
                    <a:lstStyle/>
                    <a:p>
                      <a:endParaRPr lang="en-GB"/>
                    </a:p>
                  </a:txBody>
                  <a:tcPr/>
                </a:tc>
                <a:tc gridSpan="3">
                  <a:txBody>
                    <a:bodyPr/>
                    <a:lstStyle/>
                    <a:p>
                      <a:r>
                        <a:rPr lang="en-GB" sz="1100"/>
                        <a:t>Vocabulary</a:t>
                      </a:r>
                      <a:endParaRPr lang="en-GB"/>
                    </a:p>
                  </a:txBody>
                  <a:tcPr/>
                </a:tc>
                <a:tc hMerge="1">
                  <a:txBody>
                    <a:bodyPr/>
                    <a:lstStyle/>
                    <a:p>
                      <a:pPr algn="ctr"/>
                      <a:r>
                        <a:rPr lang="en-GB" sz="1100"/>
                        <a:t>Vocabulary</a:t>
                      </a:r>
                      <a:endParaRPr lang="en-GB" sz="1100" dirty="0"/>
                    </a:p>
                  </a:txBody>
                  <a:tcPr/>
                </a:tc>
                <a:tc hMerge="1">
                  <a:txBody>
                    <a:bodyPr/>
                    <a:lstStyle/>
                    <a:p>
                      <a:endParaRPr lang="en-GB" dirty="0"/>
                    </a:p>
                  </a:txBody>
                  <a:tcPr/>
                </a:tc>
                <a:extLst>
                  <a:ext uri="{0D108BD9-81ED-4DB2-BD59-A6C34878D82A}">
                    <a16:rowId xmlns:a16="http://schemas.microsoft.com/office/drawing/2014/main" val="96402867"/>
                  </a:ext>
                </a:extLst>
              </a:tr>
              <a:tr h="495373">
                <a:tc rowSpan="3" gridSpan="3">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t>By the end of primary school, pupils should know: </a:t>
                      </a:r>
                    </a:p>
                    <a:p>
                      <a:r>
                        <a:rPr lang="en-GB" sz="1100" dirty="0"/>
                        <a:t>the importance of respecting others, even when they are very different from them (for example, physically, in character, personality or backgrounds), or make different choices or have different preferences or beliefs.</a:t>
                      </a:r>
                    </a:p>
                    <a:p>
                      <a:r>
                        <a:rPr lang="en-GB" sz="1100" dirty="0"/>
                        <a:t>practical steps they can take in a range of different contexts to improve or support respectful relationships.</a:t>
                      </a:r>
                    </a:p>
                    <a:p>
                      <a:r>
                        <a:rPr lang="en-GB" sz="1100" dirty="0"/>
                        <a:t>the conventions of courtesy and manners.</a:t>
                      </a:r>
                    </a:p>
                    <a:p>
                      <a:r>
                        <a:rPr lang="en-GB" sz="1100" dirty="0"/>
                        <a:t>the importance of self-respect and how this links to their own happiness.</a:t>
                      </a:r>
                    </a:p>
                    <a:p>
                      <a:r>
                        <a:rPr lang="en-GB" sz="1100" dirty="0"/>
                        <a:t>that in school and in wider society they can expect to be treated with respect by others, and that in turn they should show due respect to others, including those in positions of authority.</a:t>
                      </a:r>
                    </a:p>
                    <a:p>
                      <a:r>
                        <a:rPr lang="en-GB" sz="1100" dirty="0"/>
                        <a:t>about different types of bullying (including cyberbullying), the impact of bullying, responsibilities of bystanders (primarily reporting bullying to an adult) and how to get help.</a:t>
                      </a:r>
                    </a:p>
                    <a:p>
                      <a:r>
                        <a:rPr lang="en-GB" sz="1100" dirty="0"/>
                        <a:t>what a stereotype is, and how stereotypes can be unfair, negative or destructive.</a:t>
                      </a:r>
                    </a:p>
                    <a:p>
                      <a:r>
                        <a:rPr lang="en-GB" sz="1100" dirty="0"/>
                        <a:t>the importance of permission-seeking and giving in relationships with friends, peers </a:t>
                      </a:r>
                      <a:r>
                        <a:rPr lang="en-GB" sz="1100"/>
                        <a:t>and adults.</a:t>
                      </a:r>
                      <a:endParaRPr lang="en-GB" sz="1100" dirty="0"/>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L w="12700" cap="flat" cmpd="sng" algn="ctr">
                      <a:solidFill>
                        <a:schemeClr val="tx1"/>
                      </a:solidFill>
                      <a:prstDash val="solid"/>
                      <a:round/>
                      <a:headEnd type="none" w="med" len="med"/>
                      <a:tailEnd type="none" w="med" len="med"/>
                    </a:lnL>
                  </a:tcPr>
                </a:tc>
                <a:tc rowSpan="9" gridSpan="2">
                  <a:txBody>
                    <a:bodyPr/>
                    <a:lstStyle/>
                    <a:p>
                      <a:pPr algn="l"/>
                      <a:r>
                        <a:rPr lang="en-GB" sz="1100" dirty="0">
                          <a:solidFill>
                            <a:srgbClr val="FF0000"/>
                          </a:solidFill>
                        </a:rPr>
                        <a:t>Know that people have differences and similarities.</a:t>
                      </a:r>
                    </a:p>
                    <a:p>
                      <a:pPr algn="l"/>
                      <a:r>
                        <a:rPr lang="en-GB" sz="1100" dirty="0">
                          <a:solidFill>
                            <a:srgbClr val="FFC000"/>
                          </a:solidFill>
                        </a:rPr>
                        <a:t>Know what bullying means. </a:t>
                      </a:r>
                      <a:r>
                        <a:rPr lang="en-GB" sz="1100" dirty="0">
                          <a:solidFill>
                            <a:srgbClr val="FFFF00"/>
                          </a:solidFill>
                        </a:rPr>
                        <a:t>Know who to tell if they or someone else is being bullied or is feeling unhappy.</a:t>
                      </a:r>
                    </a:p>
                    <a:p>
                      <a:pPr algn="l"/>
                      <a:r>
                        <a:rPr lang="en-GB" sz="1100" dirty="0">
                          <a:solidFill>
                            <a:srgbClr val="00CC00"/>
                          </a:solidFill>
                        </a:rPr>
                        <a:t>Know skills to make friendships. </a:t>
                      </a:r>
                    </a:p>
                    <a:p>
                      <a:pPr algn="l"/>
                      <a:r>
                        <a:rPr lang="en-GB" sz="1100" dirty="0">
                          <a:solidFill>
                            <a:srgbClr val="0070C0"/>
                          </a:solidFill>
                        </a:rPr>
                        <a:t>Know that people are unique and that it is OK to be different.</a:t>
                      </a:r>
                      <a:endParaRPr lang="en-GB" dirty="0">
                        <a:solidFill>
                          <a:srgbClr val="0070C0"/>
                        </a:solidFill>
                      </a:endParaRPr>
                    </a:p>
                  </a:txBody>
                  <a:tcPr>
                    <a:lnL w="12700" cap="flat" cmpd="sng" algn="ctr">
                      <a:solidFill>
                        <a:schemeClr val="tx1"/>
                      </a:solidFill>
                      <a:prstDash val="solid"/>
                      <a:round/>
                      <a:headEnd type="none" w="med" len="med"/>
                      <a:tailEnd type="none" w="med" len="med"/>
                    </a:lnL>
                  </a:tcPr>
                </a:tc>
                <a:tc rowSpan="9" hMerge="1">
                  <a:txBody>
                    <a:bodyPr/>
                    <a:lstStyle/>
                    <a:p>
                      <a:endParaRPr lang="en-GB"/>
                    </a:p>
                  </a:txBody>
                  <a:tcPr/>
                </a:tc>
                <a:tc gridSpan="3">
                  <a:txBody>
                    <a:bodyPr/>
                    <a:lstStyle/>
                    <a:p>
                      <a:r>
                        <a:rPr lang="en-GB" sz="1100" dirty="0"/>
                        <a:t>Similarity, Same as, Different from, Difference, Bullying, Bullying behaviour, Deliberate, On purpose, Unfair, Included, Bully, Bullied, Celebrations.</a:t>
                      </a:r>
                    </a:p>
                  </a:txBody>
                  <a:tcPr>
                    <a:lnB w="12700" cap="flat" cmpd="sng" algn="ctr">
                      <a:solidFill>
                        <a:schemeClr val="tx1"/>
                      </a:solidFill>
                      <a:prstDash val="solid"/>
                      <a:round/>
                      <a:headEnd type="none" w="med" len="med"/>
                      <a:tailEnd type="none" w="med" len="med"/>
                    </a:lnB>
                  </a:tcPr>
                </a:tc>
                <a:tc hMerge="1">
                  <a:txBody>
                    <a:bodyPr/>
                    <a:lstStyle/>
                    <a:p>
                      <a:r>
                        <a:rPr lang="en-GB" sz="1100" dirty="0"/>
                        <a:t>Similarity/similar</a:t>
                      </a:r>
                    </a:p>
                    <a:p>
                      <a:r>
                        <a:rPr lang="en-GB" sz="1100" dirty="0"/>
                        <a:t>Same as</a:t>
                      </a:r>
                    </a:p>
                    <a:p>
                      <a:r>
                        <a:rPr lang="en-GB" sz="1100" baseline="0" dirty="0"/>
                        <a:t>Different from</a:t>
                      </a:r>
                    </a:p>
                    <a:p>
                      <a:r>
                        <a:rPr lang="en-GB" sz="1100" baseline="0" dirty="0"/>
                        <a:t>Difference</a:t>
                      </a:r>
                    </a:p>
                    <a:p>
                      <a:r>
                        <a:rPr lang="en-GB" sz="1100" baseline="0" dirty="0"/>
                        <a:t>Similarity</a:t>
                      </a:r>
                    </a:p>
                    <a:p>
                      <a:r>
                        <a:rPr lang="en-GB" sz="1100" b="0" i="0" kern="1200" dirty="0">
                          <a:solidFill>
                            <a:schemeClr val="tx1"/>
                          </a:solidFill>
                          <a:effectLst/>
                          <a:latin typeface="+mn-lt"/>
                          <a:ea typeface="+mn-ea"/>
                          <a:cs typeface="+mn-cs"/>
                        </a:rPr>
                        <a:t>Bullying</a:t>
                      </a:r>
                      <a:br>
                        <a:rPr lang="en-GB" sz="1100" i="0" dirty="0"/>
                      </a:br>
                      <a:r>
                        <a:rPr lang="en-GB" sz="1100" b="0" i="0" kern="1200" dirty="0" err="1">
                          <a:solidFill>
                            <a:schemeClr val="tx1"/>
                          </a:solidFill>
                          <a:effectLst/>
                          <a:latin typeface="+mn-lt"/>
                          <a:ea typeface="+mn-ea"/>
                          <a:cs typeface="+mn-cs"/>
                        </a:rPr>
                        <a:t>Bullying</a:t>
                      </a:r>
                      <a:r>
                        <a:rPr lang="en-GB" sz="1100" b="0" i="0" kern="1200" dirty="0">
                          <a:solidFill>
                            <a:schemeClr val="tx1"/>
                          </a:solidFill>
                          <a:effectLst/>
                          <a:latin typeface="+mn-lt"/>
                          <a:ea typeface="+mn-ea"/>
                          <a:cs typeface="+mn-cs"/>
                        </a:rPr>
                        <a:t> behaviour</a:t>
                      </a:r>
                      <a:br>
                        <a:rPr lang="en-GB" sz="1100" b="0" i="0" kern="1200" dirty="0">
                          <a:solidFill>
                            <a:schemeClr val="tx1"/>
                          </a:solidFill>
                          <a:effectLst/>
                          <a:latin typeface="+mn-lt"/>
                          <a:ea typeface="+mn-ea"/>
                          <a:cs typeface="+mn-cs"/>
                        </a:rPr>
                      </a:br>
                      <a:r>
                        <a:rPr lang="en-GB" sz="1100" b="0" i="0" kern="1200" dirty="0">
                          <a:solidFill>
                            <a:schemeClr val="tx1"/>
                          </a:solidFill>
                          <a:effectLst/>
                          <a:latin typeface="+mn-lt"/>
                          <a:ea typeface="+mn-ea"/>
                          <a:cs typeface="+mn-cs"/>
                        </a:rPr>
                        <a:t>Courage</a:t>
                      </a:r>
                      <a:br>
                        <a:rPr lang="en-GB" sz="1100" i="0" dirty="0"/>
                      </a:br>
                      <a:r>
                        <a:rPr lang="en-GB" sz="1100" b="0" i="0" kern="1200" dirty="0">
                          <a:solidFill>
                            <a:schemeClr val="tx1"/>
                          </a:solidFill>
                          <a:effectLst/>
                          <a:latin typeface="+mn-lt"/>
                          <a:ea typeface="+mn-ea"/>
                          <a:cs typeface="+mn-cs"/>
                        </a:rPr>
                        <a:t>Deliberate</a:t>
                      </a:r>
                      <a:br>
                        <a:rPr lang="en-GB" sz="1100" i="0" dirty="0"/>
                      </a:br>
                      <a:r>
                        <a:rPr lang="en-GB" sz="1100" b="0" i="0" kern="1200" dirty="0">
                          <a:solidFill>
                            <a:schemeClr val="tx1"/>
                          </a:solidFill>
                          <a:effectLst/>
                          <a:latin typeface="+mn-lt"/>
                          <a:ea typeface="+mn-ea"/>
                          <a:cs typeface="+mn-cs"/>
                        </a:rPr>
                        <a:t>On purpose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818584"/>
                  </a:ext>
                </a:extLst>
              </a:tr>
              <a:tr h="440381">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2">
                  <a:txBody>
                    <a:bodyPr/>
                    <a:lstStyle/>
                    <a:p>
                      <a:r>
                        <a:rPr lang="en-GB" sz="1100" dirty="0"/>
                        <a:t>Key People</a:t>
                      </a:r>
                      <a:endParaRPr lang="en-GB"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a:txBody>
                    <a:bodyPr/>
                    <a:lstStyle/>
                    <a:p>
                      <a:r>
                        <a:rPr lang="en-GB" sz="1100" dirty="0"/>
                        <a:t>High</a:t>
                      </a:r>
                      <a:r>
                        <a:rPr lang="en-GB" sz="1100" baseline="0" dirty="0"/>
                        <a:t> quality texts </a:t>
                      </a:r>
                      <a:endParaRPr lang="en-GB" dirty="0"/>
                    </a:p>
                  </a:txBody>
                  <a:tcPr/>
                </a:tc>
                <a:extLst>
                  <a:ext uri="{0D108BD9-81ED-4DB2-BD59-A6C34878D82A}">
                    <a16:rowId xmlns:a16="http://schemas.microsoft.com/office/drawing/2014/main" val="1395063359"/>
                  </a:ext>
                </a:extLst>
              </a:tr>
              <a:tr h="1758989">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2">
                  <a:txBody>
                    <a:bodyPr/>
                    <a:lstStyle/>
                    <a:p>
                      <a:r>
                        <a:rPr lang="en-GB" sz="1100" dirty="0"/>
                        <a:t>Ant and Dec</a:t>
                      </a:r>
                    </a:p>
                    <a:p>
                      <a:r>
                        <a:rPr lang="en-GB" sz="1100" dirty="0"/>
                        <a:t>There are several anti-bullying week assemblies, which feature Ant and Dec and support children to feel empowered - knowing how they can speak out and stay safe.</a:t>
                      </a:r>
                    </a:p>
                  </a:txBody>
                  <a:tcPr/>
                </a:tc>
                <a:tc rowSpan="3" hMerge="1">
                  <a:txBody>
                    <a:bodyPr/>
                    <a:lstStyle/>
                    <a:p>
                      <a:endParaRPr lang="en-GB"/>
                    </a:p>
                  </a:txBody>
                  <a:tcPr/>
                </a:tc>
                <a:tc rowSpan="3">
                  <a:txBody>
                    <a:bodyPr/>
                    <a:lstStyle/>
                    <a:p>
                      <a:r>
                        <a:rPr lang="en-GB" sz="1100" dirty="0"/>
                        <a:t>Monty the Manatee by Natalie Pritchard</a:t>
                      </a:r>
                    </a:p>
                    <a:p>
                      <a:endParaRPr lang="en-GB" dirty="0"/>
                    </a:p>
                  </a:txBody>
                  <a:tcPr/>
                </a:tc>
                <a:extLst>
                  <a:ext uri="{0D108BD9-81ED-4DB2-BD59-A6C34878D82A}">
                    <a16:rowId xmlns:a16="http://schemas.microsoft.com/office/drawing/2014/main" val="2580610510"/>
                  </a:ext>
                </a:extLst>
              </a:tr>
              <a:tr h="384807">
                <a:tc gridSpan="3">
                  <a:txBody>
                    <a:bodyPr/>
                    <a:lstStyle/>
                    <a:p>
                      <a:r>
                        <a:rPr lang="en-GB" sz="1100" dirty="0"/>
                        <a:t>Prior Learning</a:t>
                      </a:r>
                      <a:endParaRPr lang="en-GB" dirty="0"/>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GB"/>
                    </a:p>
                  </a:txBody>
                  <a:tcPr/>
                </a:tc>
                <a:tc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091825497"/>
                  </a:ext>
                </a:extLst>
              </a:tr>
              <a:tr h="779188">
                <a:tc rowSpan="3" gridSpan="3">
                  <a:txBody>
                    <a:bodyPr/>
                    <a:lstStyle/>
                    <a:p>
                      <a:r>
                        <a:rPr lang="en-GB" sz="1100" dirty="0"/>
                        <a:t>Reception –</a:t>
                      </a:r>
                    </a:p>
                    <a:p>
                      <a:r>
                        <a:rPr lang="en-GB" sz="1100" dirty="0"/>
                        <a:t>I can identify something I am good at and understand everyone is good at different things.</a:t>
                      </a:r>
                    </a:p>
                    <a:p>
                      <a:r>
                        <a:rPr lang="en-GB" sz="1100" dirty="0"/>
                        <a:t>I understand that being different makes us all special.</a:t>
                      </a:r>
                    </a:p>
                    <a:p>
                      <a:r>
                        <a:rPr lang="en-GB" sz="1100" dirty="0"/>
                        <a:t>I know we are all different but the same in some ways.</a:t>
                      </a:r>
                    </a:p>
                    <a:p>
                      <a:r>
                        <a:rPr lang="en-GB" sz="1100" dirty="0"/>
                        <a:t>I can tell you why I think my home is special to me.</a:t>
                      </a:r>
                    </a:p>
                    <a:p>
                      <a:r>
                        <a:rPr lang="en-GB" sz="1100" dirty="0"/>
                        <a:t>I can tell you how to be a kind friend.</a:t>
                      </a:r>
                    </a:p>
                    <a:p>
                      <a:r>
                        <a:rPr lang="en-GB" sz="1100" dirty="0"/>
                        <a:t>I know which words to use to stand up for myself when someone says or does something unkind.</a:t>
                      </a:r>
                      <a:endParaRPr lang="en-GB" dirty="0"/>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GB"/>
                    </a:p>
                  </a:txBody>
                  <a:tcPr/>
                </a:tc>
                <a:tc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69403256"/>
                  </a:ext>
                </a:extLst>
              </a:tr>
              <a:tr h="371455">
                <a:tc gridSpan="3" vMerge="1">
                  <a:txBody>
                    <a:bodyPr/>
                    <a:lstStyle/>
                    <a:p>
                      <a:endParaRPr lang="en-GB"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3">
                  <a:txBody>
                    <a:bodyPr/>
                    <a:lstStyle/>
                    <a:p>
                      <a:r>
                        <a:rPr lang="en-GB" sz="1100" dirty="0"/>
                        <a:t>Disciplinary Knowledge</a:t>
                      </a:r>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2486854276"/>
                  </a:ext>
                </a:extLst>
              </a:tr>
              <a:tr h="256884">
                <a:tc gridSpan="3" vMerge="1">
                  <a:txBody>
                    <a:bodyPr/>
                    <a:lstStyle/>
                    <a:p>
                      <a:endParaRPr lang="en-GB"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3">
                  <a:txBody>
                    <a:bodyPr/>
                    <a:lstStyle/>
                    <a:p>
                      <a:r>
                        <a:rPr lang="en-GB" sz="1100" dirty="0">
                          <a:solidFill>
                            <a:srgbClr val="FF0000"/>
                          </a:solidFill>
                        </a:rPr>
                        <a:t>I can tell you some ways in which I am the same as my friends.</a:t>
                      </a:r>
                    </a:p>
                    <a:p>
                      <a:r>
                        <a:rPr lang="en-GB" sz="1100" dirty="0">
                          <a:solidFill>
                            <a:srgbClr val="FF0000"/>
                          </a:solidFill>
                        </a:rPr>
                        <a:t>I can tell you some ways I am different from my friends.</a:t>
                      </a:r>
                    </a:p>
                    <a:p>
                      <a:r>
                        <a:rPr lang="en-GB" sz="1100" dirty="0">
                          <a:solidFill>
                            <a:srgbClr val="FFC000"/>
                          </a:solidFill>
                        </a:rPr>
                        <a:t>I understand how being bullied might feel.</a:t>
                      </a:r>
                    </a:p>
                    <a:p>
                      <a:r>
                        <a:rPr lang="en-GB" sz="1100" dirty="0">
                          <a:solidFill>
                            <a:srgbClr val="FFFF00"/>
                          </a:solidFill>
                        </a:rPr>
                        <a:t>I can be kind to children who are bullied.</a:t>
                      </a:r>
                    </a:p>
                    <a:p>
                      <a:r>
                        <a:rPr lang="en-GB" sz="1100" dirty="0">
                          <a:solidFill>
                            <a:srgbClr val="00CC00"/>
                          </a:solidFill>
                        </a:rPr>
                        <a:t>I know how it feels to make a new friend.</a:t>
                      </a:r>
                    </a:p>
                    <a:p>
                      <a:r>
                        <a:rPr lang="en-GB" sz="1100" dirty="0">
                          <a:solidFill>
                            <a:srgbClr val="0070C0"/>
                          </a:solidFill>
                        </a:rPr>
                        <a:t>I understand these differences make us all special and unique.</a:t>
                      </a:r>
                      <a:endParaRPr lang="en-GB" dirty="0"/>
                    </a:p>
                  </a:txBody>
                  <a:tcPr/>
                </a:tc>
                <a:tc rowSpan="3" hMerge="1">
                  <a:txBody>
                    <a:bodyPr/>
                    <a:lstStyle/>
                    <a:p>
                      <a:endParaRPr lang="en-GB"/>
                    </a:p>
                  </a:txBody>
                  <a:tcPr/>
                </a:tc>
                <a:tc rowSpan="3" hMerge="1">
                  <a:txBody>
                    <a:bodyPr/>
                    <a:lstStyle/>
                    <a:p>
                      <a:endParaRPr lang="en-GB"/>
                    </a:p>
                  </a:txBody>
                  <a:tcPr/>
                </a:tc>
                <a:extLst>
                  <a:ext uri="{0D108BD9-81ED-4DB2-BD59-A6C34878D82A}">
                    <a16:rowId xmlns:a16="http://schemas.microsoft.com/office/drawing/2014/main" val="3776978015"/>
                  </a:ext>
                </a:extLst>
              </a:tr>
              <a:tr h="391340">
                <a:tc gridSpan="3">
                  <a:txBody>
                    <a:bodyPr/>
                    <a:lstStyle/>
                    <a:p>
                      <a:pPr algn="ctr"/>
                      <a:r>
                        <a:rPr lang="en-GB" sz="1100" dirty="0"/>
                        <a:t>Future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pPr algn="ctr"/>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3" vMerge="1">
                  <a:txBody>
                    <a:bodyPr/>
                    <a:lstStyle/>
                    <a:p>
                      <a:r>
                        <a:rPr lang="en-GB" sz="1100" dirty="0"/>
                        <a:t>Disciplinary Knowledge</a:t>
                      </a:r>
                      <a:endParaRPr lang="en-GB" dirty="0"/>
                    </a:p>
                  </a:txBody>
                  <a:tcPr/>
                </a:tc>
                <a:tc hMerge="1" vMerge="1">
                  <a:txBody>
                    <a:bodyPr/>
                    <a:lstStyle/>
                    <a:p>
                      <a:pPr algn="ctr"/>
                      <a:r>
                        <a:rPr lang="en-GB" sz="1100"/>
                        <a:t>Disciplinary Knowledge</a:t>
                      </a:r>
                      <a:endParaRPr lang="en-GB" sz="1100" dirty="0"/>
                    </a:p>
                  </a:txBody>
                  <a:tcPr/>
                </a:tc>
                <a:tc hMerge="1" vMerge="1">
                  <a:txBody>
                    <a:bodyPr/>
                    <a:lstStyle/>
                    <a:p>
                      <a:endParaRPr lang="en-GB" sz="1100" dirty="0"/>
                    </a:p>
                  </a:txBody>
                  <a:tcPr/>
                </a:tc>
                <a:extLst>
                  <a:ext uri="{0D108BD9-81ED-4DB2-BD59-A6C34878D82A}">
                    <a16:rowId xmlns:a16="http://schemas.microsoft.com/office/drawing/2014/main" val="2656242789"/>
                  </a:ext>
                </a:extLst>
              </a:tr>
              <a:tr h="1307975">
                <a:tc gridSpan="3">
                  <a:txBody>
                    <a:bodyPr/>
                    <a:lstStyle/>
                    <a:p>
                      <a:r>
                        <a:rPr lang="en-GB" sz="1100" dirty="0"/>
                        <a:t>Year 2 –</a:t>
                      </a:r>
                    </a:p>
                    <a:p>
                      <a:r>
                        <a:rPr lang="en-GB" sz="1100" dirty="0"/>
                        <a:t>I am starting to understand that sometimes people make assumptions about boys and girls (stereotypes).</a:t>
                      </a:r>
                    </a:p>
                    <a:p>
                      <a:r>
                        <a:rPr lang="en-GB" sz="1100" dirty="0"/>
                        <a:t>I understand that bullying is sometimes about difference.</a:t>
                      </a:r>
                    </a:p>
                    <a:p>
                      <a:r>
                        <a:rPr lang="en-GB" sz="1100" dirty="0"/>
                        <a:t>I can recognise what is right and wrong and know how to look after myself.</a:t>
                      </a:r>
                    </a:p>
                    <a:p>
                      <a:r>
                        <a:rPr lang="en-GB" sz="1100" dirty="0"/>
                        <a:t>I understand that it is OK to be different from other people and to be friends with them.</a:t>
                      </a:r>
                    </a:p>
                    <a:p>
                      <a:r>
                        <a:rPr lang="en-GB" sz="1100" dirty="0"/>
                        <a:t>I can tell you some ways I am different from my friends.</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920928782"/>
                  </a:ext>
                </a:extLst>
              </a:tr>
              <a:tr h="267899">
                <a:tc gridSpan="8">
                  <a:txBody>
                    <a:bodyPr/>
                    <a:lstStyle/>
                    <a:p>
                      <a:pPr algn="ctr"/>
                      <a:r>
                        <a:rPr lang="en-GB" sz="1100" dirty="0"/>
                        <a:t>Teaching Ideas</a:t>
                      </a:r>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extLst>
                  <a:ext uri="{0D108BD9-81ED-4DB2-BD59-A6C34878D82A}">
                    <a16:rowId xmlns:a16="http://schemas.microsoft.com/office/drawing/2014/main" val="609749139"/>
                  </a:ext>
                </a:extLst>
              </a:tr>
              <a:tr h="401914">
                <a:tc>
                  <a:txBody>
                    <a:bodyPr/>
                    <a:lstStyle/>
                    <a:p>
                      <a:r>
                        <a:rPr lang="en-GB" sz="1600" dirty="0"/>
                        <a:t>Week One</a:t>
                      </a:r>
                    </a:p>
                  </a:txBody>
                  <a:tcPr/>
                </a:tc>
                <a:tc>
                  <a:txBody>
                    <a:bodyPr/>
                    <a:lstStyle/>
                    <a:p>
                      <a:r>
                        <a:rPr lang="en-GB" sz="1600" dirty="0"/>
                        <a:t>Week Two</a:t>
                      </a:r>
                    </a:p>
                  </a:txBody>
                  <a:tcPr/>
                </a:tc>
                <a:tc gridSpan="2">
                  <a:txBody>
                    <a:bodyPr/>
                    <a:lstStyle/>
                    <a:p>
                      <a:r>
                        <a:rPr lang="en-GB" sz="1600" dirty="0"/>
                        <a:t>Week Three</a:t>
                      </a:r>
                    </a:p>
                  </a:txBody>
                  <a:tcPr/>
                </a:tc>
                <a:tc hMerge="1">
                  <a:txBody>
                    <a:bodyPr/>
                    <a:lstStyle/>
                    <a:p>
                      <a:endParaRPr lang="en-GB" sz="1600" dirty="0"/>
                    </a:p>
                  </a:txBody>
                  <a:tcPr/>
                </a:tc>
                <a:tc gridSpan="2">
                  <a:txBody>
                    <a:bodyPr/>
                    <a:lstStyle/>
                    <a:p>
                      <a:pPr algn="ctr"/>
                      <a:r>
                        <a:rPr lang="en-GB" sz="1600" dirty="0"/>
                        <a:t>Week Four</a:t>
                      </a:r>
                    </a:p>
                  </a:txBody>
                  <a:tcPr/>
                </a:tc>
                <a:tc hMerge="1">
                  <a:txBody>
                    <a:bodyPr/>
                    <a:lstStyle/>
                    <a:p>
                      <a:pPr algn="ctr"/>
                      <a:endParaRPr lang="en-GB" sz="1600" dirty="0"/>
                    </a:p>
                  </a:txBody>
                  <a:tcPr/>
                </a:tc>
                <a:tc>
                  <a:txBody>
                    <a:bodyPr/>
                    <a:lstStyle/>
                    <a:p>
                      <a:pPr algn="ctr"/>
                      <a:r>
                        <a:rPr lang="en-GB" sz="1600" dirty="0"/>
                        <a:t>Week Five </a:t>
                      </a:r>
                    </a:p>
                  </a:txBody>
                  <a:tcPr/>
                </a:tc>
                <a:tc>
                  <a:txBody>
                    <a:bodyPr/>
                    <a:lstStyle/>
                    <a:p>
                      <a:pPr algn="ctr"/>
                      <a:r>
                        <a:rPr lang="en-GB" sz="1600" dirty="0"/>
                        <a:t>Week Six</a:t>
                      </a:r>
                    </a:p>
                  </a:txBody>
                  <a:tcPr/>
                </a:tc>
                <a:extLst>
                  <a:ext uri="{0D108BD9-81ED-4DB2-BD59-A6C34878D82A}">
                    <a16:rowId xmlns:a16="http://schemas.microsoft.com/office/drawing/2014/main" val="560451775"/>
                  </a:ext>
                </a:extLst>
              </a:tr>
              <a:tr h="1019744">
                <a:tc>
                  <a:txBody>
                    <a:bodyPr/>
                    <a:lstStyle/>
                    <a:p>
                      <a:pPr algn="ctr"/>
                      <a:r>
                        <a:rPr lang="en-GB" sz="1050" b="0" i="0" kern="1200" dirty="0">
                          <a:solidFill>
                            <a:srgbClr val="FF0000"/>
                          </a:solidFill>
                          <a:effectLst/>
                          <a:latin typeface="+mn-lt"/>
                          <a:ea typeface="+mn-ea"/>
                          <a:cs typeface="Arial" panose="020B0604020202020204" pitchFamily="34" charset="0"/>
                        </a:rPr>
                        <a:t>The same as</a:t>
                      </a: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00" b="0" i="0" kern="1200" dirty="0">
                        <a:solidFill>
                          <a:schemeClr val="tx1"/>
                        </a:solidFill>
                        <a:effectLst/>
                        <a:latin typeface="+mn-lt"/>
                        <a:ea typeface="+mn-ea"/>
                        <a:cs typeface="Arial" panose="020B0604020202020204" pitchFamily="34" charset="0"/>
                      </a:endParaRPr>
                    </a:p>
                    <a:p>
                      <a:pPr algn="ctr"/>
                      <a:endParaRPr lang="en-GB" sz="300" dirty="0">
                        <a:solidFill>
                          <a:srgbClr val="FF0000"/>
                        </a:solidFill>
                        <a:latin typeface="+mn-lt"/>
                        <a:cs typeface="Arial" panose="020B0604020202020204" pitchFamily="34" charset="0"/>
                      </a:endParaRPr>
                    </a:p>
                  </a:txBody>
                  <a:tcPr/>
                </a:tc>
                <a:tc>
                  <a:txBody>
                    <a:bodyPr/>
                    <a:lstStyle/>
                    <a:p>
                      <a:r>
                        <a:rPr lang="en-GB" sz="1100" dirty="0">
                          <a:solidFill>
                            <a:srgbClr val="FF0000"/>
                          </a:solidFill>
                        </a:rPr>
                        <a:t>Different from</a:t>
                      </a:r>
                    </a:p>
                    <a:p>
                      <a:endParaRPr lang="en-GB" sz="1100" dirty="0"/>
                    </a:p>
                  </a:txBody>
                  <a:tcPr/>
                </a:tc>
                <a:tc gridSpan="2">
                  <a:txBody>
                    <a:bodyPr/>
                    <a:lstStyle/>
                    <a:p>
                      <a:pPr algn="l"/>
                      <a:r>
                        <a:rPr lang="en-GB" sz="1100" dirty="0">
                          <a:solidFill>
                            <a:srgbClr val="FFC000"/>
                          </a:solidFill>
                        </a:rPr>
                        <a:t>What is ‘bullying’?</a:t>
                      </a:r>
                    </a:p>
                    <a:p>
                      <a:pPr algn="l"/>
                      <a:endParaRPr lang="en-GB" sz="1100" dirty="0">
                        <a:solidFill>
                          <a:schemeClr val="tx1"/>
                        </a:solidFill>
                      </a:endParaRPr>
                    </a:p>
                  </a:txBody>
                  <a:tcPr/>
                </a:tc>
                <a:tc hMerge="1">
                  <a:txBody>
                    <a:bodyPr/>
                    <a:lstStyle/>
                    <a:p>
                      <a:pPr algn="l"/>
                      <a:endParaRPr lang="en-GB" sz="1100" dirty="0">
                        <a:solidFill>
                          <a:schemeClr val="tx1"/>
                        </a:solidFill>
                      </a:endParaRPr>
                    </a:p>
                  </a:txBody>
                  <a:tcPr/>
                </a:tc>
                <a:tc gridSpan="2">
                  <a:txBody>
                    <a:bodyPr/>
                    <a:lstStyle/>
                    <a:p>
                      <a:pPr algn="ctr"/>
                      <a:r>
                        <a:rPr lang="en-GB" sz="1100" dirty="0">
                          <a:solidFill>
                            <a:srgbClr val="FFFF00"/>
                          </a:solidFill>
                        </a:rPr>
                        <a:t>What</a:t>
                      </a:r>
                      <a:r>
                        <a:rPr lang="en-GB" sz="1100" dirty="0">
                          <a:solidFill>
                            <a:schemeClr val="tx1"/>
                          </a:solidFill>
                        </a:rPr>
                        <a:t> </a:t>
                      </a:r>
                      <a:r>
                        <a:rPr lang="en-GB" sz="1100" dirty="0">
                          <a:solidFill>
                            <a:srgbClr val="FFFF00"/>
                          </a:solidFill>
                        </a:rPr>
                        <a:t>do I do about bullying?</a:t>
                      </a:r>
                    </a:p>
                  </a:txBody>
                  <a:tcPr/>
                </a:tc>
                <a:tc hMerge="1">
                  <a:txBody>
                    <a:bodyPr/>
                    <a:lstStyle/>
                    <a:p>
                      <a:pPr algn="ctr"/>
                      <a:endParaRPr lang="en-GB" sz="1100" dirty="0">
                        <a:solidFill>
                          <a:schemeClr val="tx1"/>
                        </a:solidFill>
                      </a:endParaRPr>
                    </a:p>
                  </a:txBody>
                  <a:tcPr/>
                </a:tc>
                <a:tc>
                  <a:txBody>
                    <a:bodyPr/>
                    <a:lstStyle/>
                    <a:p>
                      <a:pPr algn="l"/>
                      <a:r>
                        <a:rPr lang="en-GB" sz="1100" dirty="0">
                          <a:solidFill>
                            <a:srgbClr val="00CC00"/>
                          </a:solidFill>
                        </a:rPr>
                        <a:t>Making new friends</a:t>
                      </a:r>
                    </a:p>
                    <a:p>
                      <a:pPr algn="l"/>
                      <a:endParaRPr lang="en-GB" sz="1100" dirty="0">
                        <a:solidFill>
                          <a:schemeClr val="tx1"/>
                        </a:solidFill>
                      </a:endParaRPr>
                    </a:p>
                  </a:txBody>
                  <a:tcPr/>
                </a:tc>
                <a:tc>
                  <a:txBody>
                    <a:bodyPr/>
                    <a:lstStyle/>
                    <a:p>
                      <a:pPr algn="ctr"/>
                      <a:r>
                        <a:rPr lang="en-GB" sz="1100" dirty="0">
                          <a:solidFill>
                            <a:srgbClr val="0070C0"/>
                          </a:solidFill>
                        </a:rPr>
                        <a:t>Celebrating difference; celebrating me</a:t>
                      </a:r>
                    </a:p>
                  </a:txBody>
                  <a:tcPr/>
                </a:tc>
                <a:extLst>
                  <a:ext uri="{0D108BD9-81ED-4DB2-BD59-A6C34878D82A}">
                    <a16:rowId xmlns:a16="http://schemas.microsoft.com/office/drawing/2014/main" val="3235056895"/>
                  </a:ext>
                </a:extLst>
              </a:tr>
            </a:tbl>
          </a:graphicData>
        </a:graphic>
      </p:graphicFrame>
      <p:sp>
        <p:nvSpPr>
          <p:cNvPr id="12" name="TextBox 11"/>
          <p:cNvSpPr txBox="1"/>
          <p:nvPr/>
        </p:nvSpPr>
        <p:spPr>
          <a:xfrm>
            <a:off x="330086" y="9051340"/>
            <a:ext cx="12141426"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Big Finish: Gingerbread person </a:t>
            </a:r>
          </a:p>
        </p:txBody>
      </p:sp>
      <p:sp>
        <p:nvSpPr>
          <p:cNvPr id="28" name="TextBox 27"/>
          <p:cNvSpPr txBox="1"/>
          <p:nvPr/>
        </p:nvSpPr>
        <p:spPr>
          <a:xfrm>
            <a:off x="1838747" y="252214"/>
            <a:ext cx="9481717"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Year group: 1 Term: Autumn 2 Topic: Celebrating Difference</a:t>
            </a:r>
          </a:p>
        </p:txBody>
      </p:sp>
      <p:pic>
        <p:nvPicPr>
          <p:cNvPr id="2" name="Picture 1"/>
          <p:cNvPicPr>
            <a:picLocks noChangeAspect="1"/>
          </p:cNvPicPr>
          <p:nvPr/>
        </p:nvPicPr>
        <p:blipFill>
          <a:blip r:embed="rId2"/>
          <a:stretch>
            <a:fillRect/>
          </a:stretch>
        </p:blipFill>
        <p:spPr>
          <a:xfrm>
            <a:off x="11825088" y="219168"/>
            <a:ext cx="646424" cy="675542"/>
          </a:xfrm>
          <a:prstGeom prst="rect">
            <a:avLst/>
          </a:prstGeom>
        </p:spPr>
      </p:pic>
      <p:pic>
        <p:nvPicPr>
          <p:cNvPr id="6" name="Picture 5">
            <a:extLst>
              <a:ext uri="{FF2B5EF4-FFF2-40B4-BE49-F238E27FC236}">
                <a16:creationId xmlns:a16="http://schemas.microsoft.com/office/drawing/2014/main" id="{44CA81C0-2A91-4228-A5C6-2FB28B364B5D}"/>
              </a:ext>
            </a:extLst>
          </p:cNvPr>
          <p:cNvPicPr>
            <a:picLocks noChangeAspect="1"/>
          </p:cNvPicPr>
          <p:nvPr/>
        </p:nvPicPr>
        <p:blipFill>
          <a:blip r:embed="rId3"/>
          <a:stretch>
            <a:fillRect/>
          </a:stretch>
        </p:blipFill>
        <p:spPr>
          <a:xfrm>
            <a:off x="964169" y="8331970"/>
            <a:ext cx="984255" cy="711692"/>
          </a:xfrm>
          <a:prstGeom prst="rect">
            <a:avLst/>
          </a:prstGeom>
        </p:spPr>
      </p:pic>
      <p:pic>
        <p:nvPicPr>
          <p:cNvPr id="13" name="Picture 12">
            <a:extLst>
              <a:ext uri="{FF2B5EF4-FFF2-40B4-BE49-F238E27FC236}">
                <a16:creationId xmlns:a16="http://schemas.microsoft.com/office/drawing/2014/main" id="{12EB22D8-9B11-4958-BB39-2FED3B9E3B34}"/>
              </a:ext>
            </a:extLst>
          </p:cNvPr>
          <p:cNvPicPr>
            <a:picLocks noChangeAspect="1"/>
          </p:cNvPicPr>
          <p:nvPr/>
        </p:nvPicPr>
        <p:blipFill>
          <a:blip r:embed="rId4"/>
          <a:stretch>
            <a:fillRect/>
          </a:stretch>
        </p:blipFill>
        <p:spPr>
          <a:xfrm>
            <a:off x="2923514" y="8294315"/>
            <a:ext cx="703998" cy="711692"/>
          </a:xfrm>
          <a:prstGeom prst="rect">
            <a:avLst/>
          </a:prstGeom>
        </p:spPr>
      </p:pic>
      <p:pic>
        <p:nvPicPr>
          <p:cNvPr id="17" name="Picture 16">
            <a:extLst>
              <a:ext uri="{FF2B5EF4-FFF2-40B4-BE49-F238E27FC236}">
                <a16:creationId xmlns:a16="http://schemas.microsoft.com/office/drawing/2014/main" id="{15F9854E-44BE-4F04-8B8C-897E7DD5EA92}"/>
              </a:ext>
            </a:extLst>
          </p:cNvPr>
          <p:cNvPicPr>
            <a:picLocks noChangeAspect="1"/>
          </p:cNvPicPr>
          <p:nvPr/>
        </p:nvPicPr>
        <p:blipFill>
          <a:blip r:embed="rId5"/>
          <a:stretch>
            <a:fillRect/>
          </a:stretch>
        </p:blipFill>
        <p:spPr>
          <a:xfrm>
            <a:off x="4952257" y="8249847"/>
            <a:ext cx="871659" cy="728764"/>
          </a:xfrm>
          <a:prstGeom prst="rect">
            <a:avLst/>
          </a:prstGeom>
        </p:spPr>
      </p:pic>
      <p:pic>
        <p:nvPicPr>
          <p:cNvPr id="20" name="Picture 19">
            <a:extLst>
              <a:ext uri="{FF2B5EF4-FFF2-40B4-BE49-F238E27FC236}">
                <a16:creationId xmlns:a16="http://schemas.microsoft.com/office/drawing/2014/main" id="{921DD1AB-7063-4A00-A502-C18174174DFF}"/>
              </a:ext>
            </a:extLst>
          </p:cNvPr>
          <p:cNvPicPr>
            <a:picLocks noChangeAspect="1"/>
          </p:cNvPicPr>
          <p:nvPr/>
        </p:nvPicPr>
        <p:blipFill>
          <a:blip r:embed="rId6"/>
          <a:stretch>
            <a:fillRect/>
          </a:stretch>
        </p:blipFill>
        <p:spPr>
          <a:xfrm>
            <a:off x="7076562" y="8263925"/>
            <a:ext cx="736300" cy="767969"/>
          </a:xfrm>
          <a:prstGeom prst="rect">
            <a:avLst/>
          </a:prstGeom>
        </p:spPr>
      </p:pic>
      <p:pic>
        <p:nvPicPr>
          <p:cNvPr id="22" name="Picture 21">
            <a:extLst>
              <a:ext uri="{FF2B5EF4-FFF2-40B4-BE49-F238E27FC236}">
                <a16:creationId xmlns:a16="http://schemas.microsoft.com/office/drawing/2014/main" id="{8B30AC00-A611-4E0B-8CBD-9F19210475C0}"/>
              </a:ext>
            </a:extLst>
          </p:cNvPr>
          <p:cNvPicPr>
            <a:picLocks noChangeAspect="1"/>
          </p:cNvPicPr>
          <p:nvPr/>
        </p:nvPicPr>
        <p:blipFill>
          <a:blip r:embed="rId7"/>
          <a:stretch>
            <a:fillRect/>
          </a:stretch>
        </p:blipFill>
        <p:spPr>
          <a:xfrm>
            <a:off x="8959752" y="8249847"/>
            <a:ext cx="740971" cy="672836"/>
          </a:xfrm>
          <a:prstGeom prst="rect">
            <a:avLst/>
          </a:prstGeom>
        </p:spPr>
      </p:pic>
      <p:pic>
        <p:nvPicPr>
          <p:cNvPr id="26" name="Picture 25">
            <a:extLst>
              <a:ext uri="{FF2B5EF4-FFF2-40B4-BE49-F238E27FC236}">
                <a16:creationId xmlns:a16="http://schemas.microsoft.com/office/drawing/2014/main" id="{F17967DE-B0B3-435D-AD1E-73FA5C4CC029}"/>
              </a:ext>
            </a:extLst>
          </p:cNvPr>
          <p:cNvPicPr>
            <a:picLocks noChangeAspect="1"/>
          </p:cNvPicPr>
          <p:nvPr/>
        </p:nvPicPr>
        <p:blipFill>
          <a:blip r:embed="rId8"/>
          <a:stretch>
            <a:fillRect/>
          </a:stretch>
        </p:blipFill>
        <p:spPr>
          <a:xfrm>
            <a:off x="11320464" y="8421797"/>
            <a:ext cx="506994" cy="556814"/>
          </a:xfrm>
          <a:prstGeom prst="rect">
            <a:avLst/>
          </a:prstGeom>
        </p:spPr>
      </p:pic>
      <p:pic>
        <p:nvPicPr>
          <p:cNvPr id="5" name="Picture 4">
            <a:extLst>
              <a:ext uri="{FF2B5EF4-FFF2-40B4-BE49-F238E27FC236}">
                <a16:creationId xmlns:a16="http://schemas.microsoft.com/office/drawing/2014/main" id="{778D5ABA-823E-4306-A070-002488E7BD9A}"/>
              </a:ext>
            </a:extLst>
          </p:cNvPr>
          <p:cNvPicPr>
            <a:picLocks noChangeAspect="1"/>
          </p:cNvPicPr>
          <p:nvPr/>
        </p:nvPicPr>
        <p:blipFill>
          <a:blip r:embed="rId9"/>
          <a:stretch>
            <a:fillRect/>
          </a:stretch>
        </p:blipFill>
        <p:spPr>
          <a:xfrm>
            <a:off x="8342327" y="3120752"/>
            <a:ext cx="1234849" cy="1234849"/>
          </a:xfrm>
          <a:prstGeom prst="rect">
            <a:avLst/>
          </a:prstGeom>
          <a:ln>
            <a:noFill/>
          </a:ln>
          <a:effectLst>
            <a:softEdge rad="112500"/>
          </a:effectLst>
        </p:spPr>
      </p:pic>
      <p:pic>
        <p:nvPicPr>
          <p:cNvPr id="7" name="Picture 6">
            <a:extLst>
              <a:ext uri="{FF2B5EF4-FFF2-40B4-BE49-F238E27FC236}">
                <a16:creationId xmlns:a16="http://schemas.microsoft.com/office/drawing/2014/main" id="{1C212EEA-225B-4B0F-A131-9FC45288DA0B}"/>
              </a:ext>
            </a:extLst>
          </p:cNvPr>
          <p:cNvPicPr>
            <a:picLocks noChangeAspect="1"/>
          </p:cNvPicPr>
          <p:nvPr/>
        </p:nvPicPr>
        <p:blipFill>
          <a:blip r:embed="rId10"/>
          <a:stretch>
            <a:fillRect/>
          </a:stretch>
        </p:blipFill>
        <p:spPr>
          <a:xfrm>
            <a:off x="10784281" y="3102055"/>
            <a:ext cx="1234850" cy="1234850"/>
          </a:xfrm>
          <a:prstGeom prst="rect">
            <a:avLst/>
          </a:prstGeom>
          <a:ln>
            <a:noFill/>
          </a:ln>
          <a:effectLst>
            <a:softEdge rad="112500"/>
          </a:effectLst>
        </p:spPr>
      </p:pic>
      <p:pic>
        <p:nvPicPr>
          <p:cNvPr id="18" name="Picture 17">
            <a:extLst>
              <a:ext uri="{FF2B5EF4-FFF2-40B4-BE49-F238E27FC236}">
                <a16:creationId xmlns:a16="http://schemas.microsoft.com/office/drawing/2014/main" id="{ED7B9DE2-E927-4A1B-A991-21365E8DED4B}"/>
              </a:ext>
            </a:extLst>
          </p:cNvPr>
          <p:cNvPicPr>
            <a:picLocks noChangeAspect="1"/>
          </p:cNvPicPr>
          <p:nvPr/>
        </p:nvPicPr>
        <p:blipFill>
          <a:blip r:embed="rId11"/>
          <a:stretch>
            <a:fillRect/>
          </a:stretch>
        </p:blipFill>
        <p:spPr>
          <a:xfrm>
            <a:off x="10868870" y="227884"/>
            <a:ext cx="917285" cy="704215"/>
          </a:xfrm>
          <a:prstGeom prst="rect">
            <a:avLst/>
          </a:prstGeom>
        </p:spPr>
      </p:pic>
    </p:spTree>
    <p:extLst>
      <p:ext uri="{BB962C8B-B14F-4D97-AF65-F5344CB8AC3E}">
        <p14:creationId xmlns:p14="http://schemas.microsoft.com/office/powerpoint/2010/main" val="74890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1655</TotalTime>
  <Words>616</Words>
  <Application>Microsoft Office PowerPoint</Application>
  <PresentationFormat>A3 Paper (297x420 mm)</PresentationFormat>
  <Paragraphs>61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Bedwell</dc:creator>
  <cp:lastModifiedBy>Leesa Best</cp:lastModifiedBy>
  <cp:revision>63</cp:revision>
  <dcterms:created xsi:type="dcterms:W3CDTF">2021-12-06T11:27:23Z</dcterms:created>
  <dcterms:modified xsi:type="dcterms:W3CDTF">2025-01-03T23:04:40Z</dcterms:modified>
</cp:coreProperties>
</file>