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61" d="100"/>
          <a:sy n="61" d="100"/>
        </p:scale>
        <p:origin x="1267"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1926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26080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78373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C0EEF-DAED-4B92-9E7A-58BD69AC3030}" type="datetimeFigureOut">
              <a:rPr lang="en-GB" smtClean="0"/>
              <a:t>03/01/2025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55161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C0EEF-DAED-4B92-9E7A-58BD69AC3030}" type="datetimeFigureOut">
              <a:rPr lang="en-GB" smtClean="0"/>
              <a:t>03/01/2025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20627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C0EEF-DAED-4B92-9E7A-58BD69AC3030}" type="datetimeFigureOut">
              <a:rPr lang="en-GB" smtClean="0"/>
              <a:t>03/01/2025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29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C0EEF-DAED-4B92-9E7A-58BD69AC3030}" type="datetimeFigureOut">
              <a:rPr lang="en-GB" smtClean="0"/>
              <a:t>03/01/2025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094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14703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06141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4865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08031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7DC0EEF-DAED-4B92-9E7A-58BD69AC3030}" type="datetimeFigureOut">
              <a:rPr lang="en-GB" smtClean="0"/>
              <a:t>03/01/2025</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3DC25CC-385F-47EF-AA3D-D4B9858D2BEB}" type="slidenum">
              <a:rPr lang="en-GB" smtClean="0"/>
              <a:t>‹#›</a:t>
            </a:fld>
            <a:endParaRPr lang="en-GB"/>
          </a:p>
        </p:txBody>
      </p:sp>
    </p:spTree>
    <p:extLst>
      <p:ext uri="{BB962C8B-B14F-4D97-AF65-F5344CB8AC3E}">
        <p14:creationId xmlns:p14="http://schemas.microsoft.com/office/powerpoint/2010/main" val="4065448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12801600" cy="9601200"/>
          </a:xfrm>
          <a:prstGeom prst="frame">
            <a:avLst>
              <a:gd name="adj1" fmla="val 208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en-GB" sz="1246">
              <a:solidFill>
                <a:schemeClr val="tx1"/>
              </a:solidFill>
            </a:endParaRPr>
          </a:p>
        </p:txBody>
      </p:sp>
      <p:sp>
        <p:nvSpPr>
          <p:cNvPr id="9" name="TextBox 8"/>
          <p:cNvSpPr txBox="1"/>
          <p:nvPr/>
        </p:nvSpPr>
        <p:spPr>
          <a:xfrm>
            <a:off x="5354167" y="262826"/>
            <a:ext cx="2093265" cy="348109"/>
          </a:xfrm>
          <a:prstGeom prst="rect">
            <a:avLst/>
          </a:prstGeom>
          <a:noFill/>
        </p:spPr>
        <p:txBody>
          <a:bodyPr wrap="none" rtlCol="0">
            <a:spAutoFit/>
          </a:bodyPr>
          <a:lstStyle/>
          <a:p>
            <a:r>
              <a:rPr lang="en-GB" sz="1662" dirty="0"/>
              <a:t>Unit 2: Roman Britain </a:t>
            </a:r>
          </a:p>
        </p:txBody>
      </p:sp>
      <p:graphicFrame>
        <p:nvGraphicFramePr>
          <p:cNvPr id="10" name="Table 9"/>
          <p:cNvGraphicFramePr>
            <a:graphicFrameLocks noGrp="1"/>
          </p:cNvGraphicFramePr>
          <p:nvPr>
            <p:extLst>
              <p:ext uri="{D42A27DB-BD31-4B8C-83A1-F6EECF244321}">
                <p14:modId xmlns:p14="http://schemas.microsoft.com/office/powerpoint/2010/main" val="2211760353"/>
              </p:ext>
            </p:extLst>
          </p:nvPr>
        </p:nvGraphicFramePr>
        <p:xfrm>
          <a:off x="330086" y="894710"/>
          <a:ext cx="12141426" cy="8066957"/>
        </p:xfrm>
        <a:graphic>
          <a:graphicData uri="http://schemas.openxmlformats.org/drawingml/2006/table">
            <a:tbl>
              <a:tblPr firstRow="1" bandRow="1">
                <a:tableStyleId>{5940675A-B579-460E-94D1-54222C63F5DA}</a:tableStyleId>
              </a:tblPr>
              <a:tblGrid>
                <a:gridCol w="2023571">
                  <a:extLst>
                    <a:ext uri="{9D8B030D-6E8A-4147-A177-3AD203B41FA5}">
                      <a16:colId xmlns:a16="http://schemas.microsoft.com/office/drawing/2014/main" val="3597595348"/>
                    </a:ext>
                  </a:extLst>
                </a:gridCol>
                <a:gridCol w="2023571">
                  <a:extLst>
                    <a:ext uri="{9D8B030D-6E8A-4147-A177-3AD203B41FA5}">
                      <a16:colId xmlns:a16="http://schemas.microsoft.com/office/drawing/2014/main" val="1615232983"/>
                    </a:ext>
                  </a:extLst>
                </a:gridCol>
                <a:gridCol w="695813">
                  <a:extLst>
                    <a:ext uri="{9D8B030D-6E8A-4147-A177-3AD203B41FA5}">
                      <a16:colId xmlns:a16="http://schemas.microsoft.com/office/drawing/2014/main" val="1150712378"/>
                    </a:ext>
                  </a:extLst>
                </a:gridCol>
                <a:gridCol w="1327758">
                  <a:extLst>
                    <a:ext uri="{9D8B030D-6E8A-4147-A177-3AD203B41FA5}">
                      <a16:colId xmlns:a16="http://schemas.microsoft.com/office/drawing/2014/main" val="685584595"/>
                    </a:ext>
                  </a:extLst>
                </a:gridCol>
                <a:gridCol w="701459">
                  <a:extLst>
                    <a:ext uri="{9D8B030D-6E8A-4147-A177-3AD203B41FA5}">
                      <a16:colId xmlns:a16="http://schemas.microsoft.com/office/drawing/2014/main" val="1772355279"/>
                    </a:ext>
                  </a:extLst>
                </a:gridCol>
                <a:gridCol w="1322112">
                  <a:extLst>
                    <a:ext uri="{9D8B030D-6E8A-4147-A177-3AD203B41FA5}">
                      <a16:colId xmlns:a16="http://schemas.microsoft.com/office/drawing/2014/main" val="4234434123"/>
                    </a:ext>
                  </a:extLst>
                </a:gridCol>
                <a:gridCol w="2023571">
                  <a:extLst>
                    <a:ext uri="{9D8B030D-6E8A-4147-A177-3AD203B41FA5}">
                      <a16:colId xmlns:a16="http://schemas.microsoft.com/office/drawing/2014/main" val="3947937341"/>
                    </a:ext>
                  </a:extLst>
                </a:gridCol>
                <a:gridCol w="2023571">
                  <a:extLst>
                    <a:ext uri="{9D8B030D-6E8A-4147-A177-3AD203B41FA5}">
                      <a16:colId xmlns:a16="http://schemas.microsoft.com/office/drawing/2014/main" val="3713051723"/>
                    </a:ext>
                  </a:extLst>
                </a:gridCol>
              </a:tblGrid>
              <a:tr h="250626">
                <a:tc gridSpan="3">
                  <a:txBody>
                    <a:bodyPr/>
                    <a:lstStyle/>
                    <a:p>
                      <a:pPr algn="ctr"/>
                      <a:r>
                        <a:rPr lang="en-GB" sz="1100" dirty="0"/>
                        <a:t>Relationships and Health Education Guidance</a:t>
                      </a:r>
                    </a:p>
                  </a:txBody>
                  <a:tcPr/>
                </a:tc>
                <a:tc hMerge="1">
                  <a:txBody>
                    <a:bodyPr/>
                    <a:lstStyle/>
                    <a:p>
                      <a:endParaRPr lang="en-GB"/>
                    </a:p>
                  </a:txBody>
                  <a:tcPr/>
                </a:tc>
                <a:tc hMerge="1">
                  <a:txBody>
                    <a:bodyPr/>
                    <a:lstStyle/>
                    <a:p>
                      <a:pPr algn="ctr"/>
                      <a:r>
                        <a:rPr lang="en-GB" sz="1100"/>
                        <a:t>Substantive Knowledge </a:t>
                      </a:r>
                      <a:endParaRPr lang="en-GB" sz="1100" dirty="0"/>
                    </a:p>
                  </a:txBody>
                  <a:tcPr/>
                </a:tc>
                <a:tc gridSpan="2">
                  <a:txBody>
                    <a:bodyPr/>
                    <a:lstStyle/>
                    <a:p>
                      <a:r>
                        <a:rPr lang="en-GB" sz="1100"/>
                        <a:t>Substantive Knowledge </a:t>
                      </a:r>
                      <a:endParaRPr lang="en-GB"/>
                    </a:p>
                  </a:txBody>
                  <a:tcPr/>
                </a:tc>
                <a:tc hMerge="1">
                  <a:txBody>
                    <a:bodyPr/>
                    <a:lstStyle/>
                    <a:p>
                      <a:endParaRPr lang="en-GB"/>
                    </a:p>
                  </a:txBody>
                  <a:tcPr/>
                </a:tc>
                <a:tc gridSpan="3">
                  <a:txBody>
                    <a:bodyPr/>
                    <a:lstStyle/>
                    <a:p>
                      <a:r>
                        <a:rPr lang="en-GB" sz="1100"/>
                        <a:t>Vocabulary</a:t>
                      </a:r>
                      <a:endParaRPr lang="en-GB"/>
                    </a:p>
                  </a:txBody>
                  <a:tcPr/>
                </a:tc>
                <a:tc hMerge="1">
                  <a:txBody>
                    <a:bodyPr/>
                    <a:lstStyle/>
                    <a:p>
                      <a:pPr algn="ctr"/>
                      <a:r>
                        <a:rPr lang="en-GB" sz="1100"/>
                        <a:t>Vocabulary</a:t>
                      </a:r>
                      <a:endParaRPr lang="en-GB" sz="1100" dirty="0"/>
                    </a:p>
                  </a:txBody>
                  <a:tcPr/>
                </a:tc>
                <a:tc hMerge="1">
                  <a:txBody>
                    <a:bodyPr/>
                    <a:lstStyle/>
                    <a:p>
                      <a:endParaRPr lang="en-GB" dirty="0"/>
                    </a:p>
                  </a:txBody>
                  <a:tcPr/>
                </a:tc>
                <a:extLst>
                  <a:ext uri="{0D108BD9-81ED-4DB2-BD59-A6C34878D82A}">
                    <a16:rowId xmlns:a16="http://schemas.microsoft.com/office/drawing/2014/main" val="96402867"/>
                  </a:ext>
                </a:extLst>
              </a:tr>
              <a:tr h="787744">
                <a:tc rowSpan="3" gridSpan="3">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t>By the end of primary school, pupils should know: </a:t>
                      </a:r>
                    </a:p>
                    <a:p>
                      <a:r>
                        <a:rPr lang="en-GB" sz="1100" dirty="0"/>
                        <a:t>the importance of respecting others, even when they are very different from them (for example, physically, in character, personality or backgrounds), or make different choices or have different preferences or beliefs.</a:t>
                      </a:r>
                    </a:p>
                    <a:p>
                      <a:r>
                        <a:rPr lang="en-GB" sz="1100" dirty="0"/>
                        <a:t>practical steps they can take in a range of different contexts to improve or support respectful relationships.</a:t>
                      </a:r>
                    </a:p>
                    <a:p>
                      <a:r>
                        <a:rPr lang="en-GB" sz="1100" dirty="0"/>
                        <a:t>the conventions of courtesy and manners.</a:t>
                      </a:r>
                    </a:p>
                    <a:p>
                      <a:r>
                        <a:rPr lang="en-GB" sz="1100" dirty="0"/>
                        <a:t>the importance of self-respect and how this links to their own happiness.</a:t>
                      </a:r>
                    </a:p>
                    <a:p>
                      <a:r>
                        <a:rPr lang="en-GB" sz="1100" dirty="0"/>
                        <a:t>that in school and in wider society they can expect to be treated with respect by others, and that in turn they should show due respect to others, including those in positions of authority.</a:t>
                      </a:r>
                    </a:p>
                    <a:p>
                      <a:r>
                        <a:rPr lang="en-GB" sz="1100" dirty="0"/>
                        <a:t>about different types of bullying (including cyberbullying), the impact of bullying, responsibilities of bystanders (primarily reporting bullying to an adult) and how to get help.</a:t>
                      </a:r>
                    </a:p>
                    <a:p>
                      <a:r>
                        <a:rPr lang="en-GB" sz="1100" dirty="0"/>
                        <a:t>what a stereotype is, and how stereotypes can be unfair, negative or destructive.</a:t>
                      </a:r>
                    </a:p>
                    <a:p>
                      <a:r>
                        <a:rPr lang="en-GB" sz="1100" dirty="0"/>
                        <a:t>the importance of permission-seeking and giving in relationships with friends, peers and adults.</a:t>
                      </a:r>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L w="12700" cap="flat" cmpd="sng" algn="ctr">
                      <a:solidFill>
                        <a:schemeClr val="tx1"/>
                      </a:solidFill>
                      <a:prstDash val="solid"/>
                      <a:round/>
                      <a:headEnd type="none" w="med" len="med"/>
                      <a:tailEnd type="none" w="med" len="med"/>
                    </a:lnL>
                  </a:tcPr>
                </a:tc>
                <a:tc rowSpan="9" gridSpan="2">
                  <a:txBody>
                    <a:bodyPr/>
                    <a:lstStyle/>
                    <a:p>
                      <a:pPr algn="l"/>
                      <a:r>
                        <a:rPr lang="en-GB" sz="1100" dirty="0">
                          <a:solidFill>
                            <a:srgbClr val="FF0000"/>
                          </a:solidFill>
                        </a:rPr>
                        <a:t>Know there are stereotypes about boys and girls.</a:t>
                      </a:r>
                    </a:p>
                    <a:p>
                      <a:pPr algn="l"/>
                      <a:r>
                        <a:rPr lang="en-GB" sz="1100" dirty="0">
                          <a:solidFill>
                            <a:srgbClr val="FF0000"/>
                          </a:solidFill>
                        </a:rPr>
                        <a:t>Know that it is OK not to conform to gender stereotypes.</a:t>
                      </a:r>
                    </a:p>
                    <a:p>
                      <a:pPr algn="l"/>
                      <a:r>
                        <a:rPr lang="en-GB" sz="1100" dirty="0">
                          <a:solidFill>
                            <a:srgbClr val="FF0000"/>
                          </a:solidFill>
                        </a:rPr>
                        <a:t>Know it is good to be yourself. </a:t>
                      </a:r>
                      <a:r>
                        <a:rPr lang="en-GB" sz="1100" dirty="0">
                          <a:solidFill>
                            <a:srgbClr val="FF6600"/>
                          </a:solidFill>
                        </a:rPr>
                        <a:t>Know that sometimes people get bullied because of difference. </a:t>
                      </a:r>
                    </a:p>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solidFill>
                            <a:srgbClr val="FF6600"/>
                          </a:solidFill>
                        </a:rPr>
                        <a:t>Know that friends can be different and still be friends.</a:t>
                      </a:r>
                    </a:p>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solidFill>
                            <a:srgbClr val="FFFF00"/>
                          </a:solidFill>
                        </a:rPr>
                        <a:t>Know the difference between a one-off incident and bullying.</a:t>
                      </a:r>
                    </a:p>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solidFill>
                            <a:srgbClr val="FFFF00"/>
                          </a:solidFill>
                        </a:rPr>
                        <a:t>Know where to get help if being bullied.</a:t>
                      </a:r>
                    </a:p>
                    <a:p>
                      <a:pPr algn="l"/>
                      <a:r>
                        <a:rPr lang="en-GB" sz="1100" dirty="0">
                          <a:solidFill>
                            <a:srgbClr val="00CC00"/>
                          </a:solidFill>
                        </a:rPr>
                        <a:t>Know the difference between right and wrong and the role that choice has to play in this.</a:t>
                      </a:r>
                    </a:p>
                    <a:p>
                      <a:pPr algn="l"/>
                      <a:r>
                        <a:rPr lang="en-GB" sz="1100" dirty="0">
                          <a:solidFill>
                            <a:srgbClr val="0070C0"/>
                          </a:solidFill>
                        </a:rPr>
                        <a:t>Know that kind words can help us to be friends.</a:t>
                      </a:r>
                    </a:p>
                    <a:p>
                      <a:pPr algn="l"/>
                      <a:r>
                        <a:rPr lang="en-GB" sz="1100" dirty="0">
                          <a:solidFill>
                            <a:srgbClr val="7030A0"/>
                          </a:solidFill>
                        </a:rPr>
                        <a:t>Know how to give and receive compliments. </a:t>
                      </a:r>
                    </a:p>
                  </a:txBody>
                  <a:tcPr>
                    <a:lnL w="12700" cap="flat" cmpd="sng" algn="ctr">
                      <a:solidFill>
                        <a:schemeClr val="tx1"/>
                      </a:solidFill>
                      <a:prstDash val="solid"/>
                      <a:round/>
                      <a:headEnd type="none" w="med" len="med"/>
                      <a:tailEnd type="none" w="med" len="med"/>
                    </a:lnL>
                  </a:tcPr>
                </a:tc>
                <a:tc rowSpan="9" hMerge="1">
                  <a:txBody>
                    <a:bodyPr/>
                    <a:lstStyle/>
                    <a:p>
                      <a:endParaRPr lang="en-GB"/>
                    </a:p>
                  </a:txBody>
                  <a:tcPr/>
                </a:tc>
                <a:tc gridSpan="3">
                  <a:txBody>
                    <a:bodyPr/>
                    <a:lstStyle/>
                    <a:p>
                      <a:r>
                        <a:rPr lang="en-GB" sz="1100" dirty="0"/>
                        <a:t>Boys, Girls, Assumptions, Stereotypes, Special, Kind, Unkind, Feelings, Sad, Lonely, Help, Stand up for, Male, Female, Diversity, Fairness, Kindness, Friends, Value.</a:t>
                      </a:r>
                    </a:p>
                  </a:txBody>
                  <a:tcPr>
                    <a:lnB w="12700" cap="flat" cmpd="sng" algn="ctr">
                      <a:solidFill>
                        <a:schemeClr val="tx1"/>
                      </a:solidFill>
                      <a:prstDash val="solid"/>
                      <a:round/>
                      <a:headEnd type="none" w="med" len="med"/>
                      <a:tailEnd type="none" w="med" len="med"/>
                    </a:lnB>
                  </a:tcPr>
                </a:tc>
                <a:tc hMerge="1">
                  <a:txBody>
                    <a:bodyPr/>
                    <a:lstStyle/>
                    <a:p>
                      <a:r>
                        <a:rPr lang="en-GB" sz="1100" dirty="0"/>
                        <a:t>Similarity/similar</a:t>
                      </a:r>
                    </a:p>
                    <a:p>
                      <a:r>
                        <a:rPr lang="en-GB" sz="1100" dirty="0"/>
                        <a:t>Same as</a:t>
                      </a:r>
                    </a:p>
                    <a:p>
                      <a:r>
                        <a:rPr lang="en-GB" sz="1100" baseline="0" dirty="0"/>
                        <a:t>Different from</a:t>
                      </a:r>
                    </a:p>
                    <a:p>
                      <a:r>
                        <a:rPr lang="en-GB" sz="1100" baseline="0" dirty="0"/>
                        <a:t>Difference</a:t>
                      </a:r>
                    </a:p>
                    <a:p>
                      <a:r>
                        <a:rPr lang="en-GB" sz="1100" baseline="0" dirty="0"/>
                        <a:t>Similarity</a:t>
                      </a:r>
                    </a:p>
                    <a:p>
                      <a:r>
                        <a:rPr lang="en-GB" sz="1100" b="0" i="0" kern="1200" dirty="0">
                          <a:solidFill>
                            <a:schemeClr val="tx1"/>
                          </a:solidFill>
                          <a:effectLst/>
                          <a:latin typeface="+mn-lt"/>
                          <a:ea typeface="+mn-ea"/>
                          <a:cs typeface="+mn-cs"/>
                        </a:rPr>
                        <a:t>Bullying</a:t>
                      </a:r>
                      <a:br>
                        <a:rPr lang="en-GB" sz="1100" i="0" dirty="0"/>
                      </a:br>
                      <a:r>
                        <a:rPr lang="en-GB" sz="1100" b="0" i="0" kern="1200" dirty="0" err="1">
                          <a:solidFill>
                            <a:schemeClr val="tx1"/>
                          </a:solidFill>
                          <a:effectLst/>
                          <a:latin typeface="+mn-lt"/>
                          <a:ea typeface="+mn-ea"/>
                          <a:cs typeface="+mn-cs"/>
                        </a:rPr>
                        <a:t>Bullying</a:t>
                      </a:r>
                      <a:r>
                        <a:rPr lang="en-GB" sz="1100" b="0" i="0" kern="1200" dirty="0">
                          <a:solidFill>
                            <a:schemeClr val="tx1"/>
                          </a:solidFill>
                          <a:effectLst/>
                          <a:latin typeface="+mn-lt"/>
                          <a:ea typeface="+mn-ea"/>
                          <a:cs typeface="+mn-cs"/>
                        </a:rPr>
                        <a:t> behaviour</a:t>
                      </a:r>
                      <a:br>
                        <a:rPr lang="en-GB" sz="1100" b="0" i="0" kern="1200" dirty="0">
                          <a:solidFill>
                            <a:schemeClr val="tx1"/>
                          </a:solidFill>
                          <a:effectLst/>
                          <a:latin typeface="+mn-lt"/>
                          <a:ea typeface="+mn-ea"/>
                          <a:cs typeface="+mn-cs"/>
                        </a:rPr>
                      </a:br>
                      <a:r>
                        <a:rPr lang="en-GB" sz="1100" b="0" i="0" kern="1200" dirty="0">
                          <a:solidFill>
                            <a:schemeClr val="tx1"/>
                          </a:solidFill>
                          <a:effectLst/>
                          <a:latin typeface="+mn-lt"/>
                          <a:ea typeface="+mn-ea"/>
                          <a:cs typeface="+mn-cs"/>
                        </a:rPr>
                        <a:t>Courage</a:t>
                      </a:r>
                      <a:br>
                        <a:rPr lang="en-GB" sz="1100" i="0" dirty="0"/>
                      </a:br>
                      <a:r>
                        <a:rPr lang="en-GB" sz="1100" b="0" i="0" kern="1200" dirty="0">
                          <a:solidFill>
                            <a:schemeClr val="tx1"/>
                          </a:solidFill>
                          <a:effectLst/>
                          <a:latin typeface="+mn-lt"/>
                          <a:ea typeface="+mn-ea"/>
                          <a:cs typeface="+mn-cs"/>
                        </a:rPr>
                        <a:t>Deliberate</a:t>
                      </a:r>
                      <a:br>
                        <a:rPr lang="en-GB" sz="1100" i="0" dirty="0"/>
                      </a:br>
                      <a:r>
                        <a:rPr lang="en-GB" sz="1100" b="0" i="0" kern="1200" dirty="0">
                          <a:solidFill>
                            <a:schemeClr val="tx1"/>
                          </a:solidFill>
                          <a:effectLst/>
                          <a:latin typeface="+mn-lt"/>
                          <a:ea typeface="+mn-ea"/>
                          <a:cs typeface="+mn-cs"/>
                        </a:rPr>
                        <a:t>On purpose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818584"/>
                  </a:ext>
                </a:extLst>
              </a:tr>
              <a:tr h="425885">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2">
                  <a:txBody>
                    <a:bodyPr/>
                    <a:lstStyle/>
                    <a:p>
                      <a:r>
                        <a:rPr lang="en-GB" sz="1100" dirty="0"/>
                        <a:t>Key People</a:t>
                      </a:r>
                      <a:endParaRPr lang="en-GB"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a:txBody>
                    <a:bodyPr/>
                    <a:lstStyle/>
                    <a:p>
                      <a:r>
                        <a:rPr lang="en-GB" sz="1100" dirty="0"/>
                        <a:t>High</a:t>
                      </a:r>
                      <a:r>
                        <a:rPr lang="en-GB" sz="1100" baseline="0" dirty="0"/>
                        <a:t> quality texts </a:t>
                      </a:r>
                      <a:endParaRPr lang="en-GB" dirty="0"/>
                    </a:p>
                  </a:txBody>
                  <a:tcPr/>
                </a:tc>
                <a:extLst>
                  <a:ext uri="{0D108BD9-81ED-4DB2-BD59-A6C34878D82A}">
                    <a16:rowId xmlns:a16="http://schemas.microsoft.com/office/drawing/2014/main" val="3440781889"/>
                  </a:ext>
                </a:extLst>
              </a:tr>
              <a:tr h="423803">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2">
                  <a:txBody>
                    <a:bodyPr/>
                    <a:lstStyle/>
                    <a:p>
                      <a:r>
                        <a:rPr lang="en-GB" sz="1100" dirty="0"/>
                        <a:t>Ant and Dec</a:t>
                      </a:r>
                    </a:p>
                    <a:p>
                      <a:pPr marL="0" marR="0" lvl="0" indent="0" algn="l" defTabSz="128016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mn-lt"/>
                          <a:ea typeface="+mn-ea"/>
                          <a:cs typeface="+mn-cs"/>
                        </a:rPr>
                        <a:t>There are several anti-bullying week assemblies, which feature Ant and Dec and support children to feel empowered - knowing how they can speak out and stay safe.</a:t>
                      </a:r>
                    </a:p>
                    <a:p>
                      <a:endParaRPr lang="en-GB" dirty="0"/>
                    </a:p>
                  </a:txBody>
                  <a:tcPr/>
                </a:tc>
                <a:tc rowSpan="3" hMerge="1">
                  <a:txBody>
                    <a:bodyPr/>
                    <a:lstStyle/>
                    <a:p>
                      <a:endParaRPr lang="en-GB"/>
                    </a:p>
                  </a:txBody>
                  <a:tcPr/>
                </a:tc>
                <a:tc rowSpan="3">
                  <a:txBody>
                    <a:bodyPr/>
                    <a:lstStyle/>
                    <a:p>
                      <a:r>
                        <a:rPr lang="en-GB" sz="1100" dirty="0"/>
                        <a:t>Monty the Manatee by Natalie Pritchard</a:t>
                      </a:r>
                      <a:endParaRPr lang="en-GB" dirty="0"/>
                    </a:p>
                  </a:txBody>
                  <a:tcPr/>
                </a:tc>
                <a:extLst>
                  <a:ext uri="{0D108BD9-81ED-4DB2-BD59-A6C34878D82A}">
                    <a16:rowId xmlns:a16="http://schemas.microsoft.com/office/drawing/2014/main" val="639929432"/>
                  </a:ext>
                </a:extLst>
              </a:tr>
              <a:tr h="372140">
                <a:tc gridSpan="3">
                  <a:txBody>
                    <a:bodyPr/>
                    <a:lstStyle/>
                    <a:p>
                      <a:r>
                        <a:rPr lang="en-GB" sz="1100" dirty="0"/>
                        <a:t>Prior Learning</a:t>
                      </a:r>
                      <a:endParaRPr lang="en-GB"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GB"/>
                    </a:p>
                  </a:txBody>
                  <a:tcPr/>
                </a:tc>
                <a:tc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91825497"/>
                  </a:ext>
                </a:extLst>
              </a:tr>
              <a:tr h="275313">
                <a:tc rowSpan="3" gridSpan="3">
                  <a:txBody>
                    <a:bodyPr/>
                    <a:lstStyle/>
                    <a:p>
                      <a:r>
                        <a:rPr lang="en-GB" sz="1100" dirty="0"/>
                        <a:t>Year 1 –</a:t>
                      </a:r>
                    </a:p>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GB"/>
                    </a:p>
                  </a:txBody>
                  <a:tcPr/>
                </a:tc>
                <a:tc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69403256"/>
                  </a:ext>
                </a:extLst>
              </a:tr>
              <a:tr h="338202">
                <a:tc gridSpan="3" vMerge="1">
                  <a:txBody>
                    <a:bodyPr/>
                    <a:lstStyle/>
                    <a:p>
                      <a:pPr algn="l"/>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3">
                  <a:txBody>
                    <a:bodyPr/>
                    <a:lstStyle/>
                    <a:p>
                      <a:r>
                        <a:rPr lang="en-GB" sz="1100" dirty="0"/>
                        <a:t>Disciplinary Knowledge</a:t>
                      </a:r>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51790282"/>
                  </a:ext>
                </a:extLst>
              </a:tr>
              <a:tr h="483765">
                <a:tc gridSpan="3" vMerge="1">
                  <a:txBody>
                    <a:bodyPr/>
                    <a:lstStyle/>
                    <a:p>
                      <a:pPr algn="l"/>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3">
                  <a:txBody>
                    <a:bodyPr/>
                    <a:lstStyle/>
                    <a:p>
                      <a:r>
                        <a:rPr lang="en-GB" sz="1100" dirty="0">
                          <a:solidFill>
                            <a:srgbClr val="FF0000"/>
                          </a:solidFill>
                        </a:rPr>
                        <a:t>I understand some ways in which boys and girls are similar and feel good about this.</a:t>
                      </a:r>
                    </a:p>
                    <a:p>
                      <a:r>
                        <a:rPr lang="en-GB" sz="1100" dirty="0">
                          <a:solidFill>
                            <a:srgbClr val="FF0000"/>
                          </a:solidFill>
                        </a:rPr>
                        <a:t>I understand some ways in which boys and girls are different and accept that this is OK.</a:t>
                      </a:r>
                    </a:p>
                    <a:p>
                      <a:r>
                        <a:rPr lang="en-GB" sz="1100" b="0" i="0" kern="1200" dirty="0">
                          <a:solidFill>
                            <a:srgbClr val="FFFF00"/>
                          </a:solidFill>
                          <a:effectLst/>
                          <a:latin typeface="+mn-lt"/>
                          <a:ea typeface="+mn-ea"/>
                          <a:cs typeface="+mn-cs"/>
                        </a:rPr>
                        <a:t>I can tell you how someone who is bullied feels.</a:t>
                      </a:r>
                    </a:p>
                    <a:p>
                      <a:r>
                        <a:rPr lang="en-GB" sz="1100" b="0" i="0" kern="1200" dirty="0">
                          <a:solidFill>
                            <a:srgbClr val="FFFF00"/>
                          </a:solidFill>
                          <a:effectLst/>
                          <a:latin typeface="+mn-lt"/>
                          <a:ea typeface="+mn-ea"/>
                          <a:cs typeface="+mn-cs"/>
                        </a:rPr>
                        <a:t>I can be kind to children who are bullied.</a:t>
                      </a:r>
                    </a:p>
                    <a:p>
                      <a:r>
                        <a:rPr lang="en-GB" sz="1100" dirty="0">
                          <a:solidFill>
                            <a:srgbClr val="FFFF00"/>
                          </a:solidFill>
                        </a:rPr>
                        <a:t>I know when and how to stand up for myself and others.</a:t>
                      </a:r>
                    </a:p>
                    <a:p>
                      <a:r>
                        <a:rPr lang="en-GB" sz="1100" dirty="0">
                          <a:solidFill>
                            <a:srgbClr val="00CC00"/>
                          </a:solidFill>
                        </a:rPr>
                        <a:t>I know how to get help if I am being bullied.</a:t>
                      </a:r>
                    </a:p>
                    <a:p>
                      <a:r>
                        <a:rPr lang="en-GB" sz="1100" dirty="0">
                          <a:solidFill>
                            <a:srgbClr val="0070C0"/>
                          </a:solidFill>
                        </a:rPr>
                        <a:t>I understand these differences make us all special and unique.</a:t>
                      </a:r>
                      <a:endParaRPr lang="en-GB" dirty="0">
                        <a:solidFill>
                          <a:srgbClr val="0070C0"/>
                        </a:solidFill>
                      </a:endParaRPr>
                    </a:p>
                  </a:txBody>
                  <a:tcPr/>
                </a:tc>
                <a:tc rowSpan="3" hMerge="1">
                  <a:txBody>
                    <a:bodyPr/>
                    <a:lstStyle/>
                    <a:p>
                      <a:endParaRPr lang="en-GB"/>
                    </a:p>
                  </a:txBody>
                  <a:tcPr/>
                </a:tc>
                <a:tc rowSpan="3" hMerge="1">
                  <a:txBody>
                    <a:bodyPr/>
                    <a:lstStyle/>
                    <a:p>
                      <a:endParaRPr lang="en-GB"/>
                    </a:p>
                  </a:txBody>
                  <a:tcPr/>
                </a:tc>
                <a:extLst>
                  <a:ext uri="{0D108BD9-81ED-4DB2-BD59-A6C34878D82A}">
                    <a16:rowId xmlns:a16="http://schemas.microsoft.com/office/drawing/2014/main" val="471393778"/>
                  </a:ext>
                </a:extLst>
              </a:tr>
              <a:tr h="406523">
                <a:tc gridSpan="3">
                  <a:txBody>
                    <a:bodyPr/>
                    <a:lstStyle/>
                    <a:p>
                      <a:r>
                        <a:rPr lang="en-GB" sz="1100" dirty="0"/>
                        <a:t>Future Learning</a:t>
                      </a:r>
                      <a:endParaRPr lang="en-GB"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3" vMerge="1">
                  <a:txBody>
                    <a:bodyPr/>
                    <a:lstStyle/>
                    <a:p>
                      <a:endParaRPr lang="en-GB" dirty="0"/>
                    </a:p>
                  </a:txBody>
                  <a:tcPr/>
                </a:tc>
                <a:tc hMerge="1" vMerge="1">
                  <a:txBody>
                    <a:bodyPr/>
                    <a:lstStyle/>
                    <a:p>
                      <a:endParaRPr lang="en-GB"/>
                    </a:p>
                  </a:txBody>
                  <a:tcPr/>
                </a:tc>
                <a:tc hMerge="1" vMerge="1">
                  <a:txBody>
                    <a:bodyPr/>
                    <a:lstStyle/>
                    <a:p>
                      <a:endParaRPr lang="en-GB" dirty="0"/>
                    </a:p>
                  </a:txBody>
                  <a:tcPr/>
                </a:tc>
                <a:extLst>
                  <a:ext uri="{0D108BD9-81ED-4DB2-BD59-A6C34878D82A}">
                    <a16:rowId xmlns:a16="http://schemas.microsoft.com/office/drawing/2014/main" val="1041865245"/>
                  </a:ext>
                </a:extLst>
              </a:tr>
              <a:tr h="1189033">
                <a:tc gridSpan="3">
                  <a:txBody>
                    <a:bodyPr/>
                    <a:lstStyle/>
                    <a:p>
                      <a:r>
                        <a:rPr lang="en-GB" sz="1100" dirty="0"/>
                        <a:t>Year 3 –</a:t>
                      </a:r>
                    </a:p>
                    <a:p>
                      <a:r>
                        <a:rPr lang="en-GB" sz="1100" dirty="0"/>
                        <a:t>I understand that everybody’s family is different and important to them. </a:t>
                      </a:r>
                    </a:p>
                    <a:p>
                      <a:r>
                        <a:rPr lang="en-GB" sz="1100" dirty="0"/>
                        <a:t>I appreciate my family/the people who care for me.</a:t>
                      </a:r>
                    </a:p>
                    <a:p>
                      <a:r>
                        <a:rPr lang="en-GB" sz="1100" dirty="0"/>
                        <a:t>I understand that differences and conflicts sometimes happen among family members. </a:t>
                      </a:r>
                    </a:p>
                    <a:p>
                      <a:r>
                        <a:rPr lang="en-GB" sz="1100" dirty="0"/>
                        <a:t>I know how to calm myself down and can use the ‘Solve it together’ technique.</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pPr algn="ctr"/>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3" vMerge="1">
                  <a:txBody>
                    <a:bodyPr/>
                    <a:lstStyle/>
                    <a:p>
                      <a:r>
                        <a:rPr lang="en-GB" sz="1100"/>
                        <a:t>Disciplinary Knowledge</a:t>
                      </a:r>
                      <a:endParaRPr lang="en-GB"/>
                    </a:p>
                  </a:txBody>
                  <a:tcPr/>
                </a:tc>
                <a:tc hMerge="1" vMerge="1">
                  <a:txBody>
                    <a:bodyPr/>
                    <a:lstStyle/>
                    <a:p>
                      <a:pPr algn="ctr"/>
                      <a:r>
                        <a:rPr lang="en-GB" sz="1100"/>
                        <a:t>Disciplinary Knowledge</a:t>
                      </a:r>
                      <a:endParaRPr lang="en-GB" sz="1100" dirty="0"/>
                    </a:p>
                  </a:txBody>
                  <a:tcPr/>
                </a:tc>
                <a:tc hMerge="1" vMerge="1">
                  <a:txBody>
                    <a:bodyPr/>
                    <a:lstStyle/>
                    <a:p>
                      <a:endParaRPr lang="en-GB" sz="1100" dirty="0"/>
                    </a:p>
                  </a:txBody>
                  <a:tcPr/>
                </a:tc>
                <a:extLst>
                  <a:ext uri="{0D108BD9-81ED-4DB2-BD59-A6C34878D82A}">
                    <a16:rowId xmlns:a16="http://schemas.microsoft.com/office/drawing/2014/main" val="2656242789"/>
                  </a:ext>
                </a:extLst>
              </a:tr>
              <a:tr h="250626">
                <a:tc gridSpan="8">
                  <a:txBody>
                    <a:bodyPr/>
                    <a:lstStyle/>
                    <a:p>
                      <a:pPr algn="ctr"/>
                      <a:r>
                        <a:rPr lang="en-GB" sz="1100" dirty="0"/>
                        <a:t>Teaching Ideas</a:t>
                      </a:r>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extLst>
                  <a:ext uri="{0D108BD9-81ED-4DB2-BD59-A6C34878D82A}">
                    <a16:rowId xmlns:a16="http://schemas.microsoft.com/office/drawing/2014/main" val="609749139"/>
                  </a:ext>
                </a:extLst>
              </a:tr>
              <a:tr h="388684">
                <a:tc>
                  <a:txBody>
                    <a:bodyPr/>
                    <a:lstStyle/>
                    <a:p>
                      <a:r>
                        <a:rPr lang="en-GB" sz="1600" dirty="0"/>
                        <a:t>Week One</a:t>
                      </a:r>
                    </a:p>
                  </a:txBody>
                  <a:tcPr/>
                </a:tc>
                <a:tc>
                  <a:txBody>
                    <a:bodyPr/>
                    <a:lstStyle/>
                    <a:p>
                      <a:r>
                        <a:rPr lang="en-GB" sz="1600" dirty="0"/>
                        <a:t>Week Two</a:t>
                      </a:r>
                    </a:p>
                  </a:txBody>
                  <a:tcPr/>
                </a:tc>
                <a:tc gridSpan="2">
                  <a:txBody>
                    <a:bodyPr/>
                    <a:lstStyle/>
                    <a:p>
                      <a:r>
                        <a:rPr lang="en-GB" sz="1600" dirty="0"/>
                        <a:t>Week Three</a:t>
                      </a:r>
                    </a:p>
                  </a:txBody>
                  <a:tcPr/>
                </a:tc>
                <a:tc hMerge="1">
                  <a:txBody>
                    <a:bodyPr/>
                    <a:lstStyle/>
                    <a:p>
                      <a:endParaRPr lang="en-GB" sz="1600" dirty="0"/>
                    </a:p>
                  </a:txBody>
                  <a:tcPr/>
                </a:tc>
                <a:tc gridSpan="2">
                  <a:txBody>
                    <a:bodyPr/>
                    <a:lstStyle/>
                    <a:p>
                      <a:pPr algn="ctr"/>
                      <a:r>
                        <a:rPr lang="en-GB" sz="1600" dirty="0"/>
                        <a:t>Week Four</a:t>
                      </a:r>
                    </a:p>
                  </a:txBody>
                  <a:tcPr/>
                </a:tc>
                <a:tc hMerge="1">
                  <a:txBody>
                    <a:bodyPr/>
                    <a:lstStyle/>
                    <a:p>
                      <a:pPr algn="ctr"/>
                      <a:endParaRPr lang="en-GB" sz="1600" dirty="0"/>
                    </a:p>
                  </a:txBody>
                  <a:tcPr/>
                </a:tc>
                <a:tc>
                  <a:txBody>
                    <a:bodyPr/>
                    <a:lstStyle/>
                    <a:p>
                      <a:pPr algn="ctr"/>
                      <a:r>
                        <a:rPr lang="en-GB" sz="1600" dirty="0"/>
                        <a:t>Week Five </a:t>
                      </a:r>
                    </a:p>
                  </a:txBody>
                  <a:tcPr/>
                </a:tc>
                <a:tc>
                  <a:txBody>
                    <a:bodyPr/>
                    <a:lstStyle/>
                    <a:p>
                      <a:pPr algn="ctr"/>
                      <a:r>
                        <a:rPr lang="en-GB" sz="1600" dirty="0"/>
                        <a:t>Week Six</a:t>
                      </a:r>
                    </a:p>
                  </a:txBody>
                  <a:tcPr/>
                </a:tc>
                <a:extLst>
                  <a:ext uri="{0D108BD9-81ED-4DB2-BD59-A6C34878D82A}">
                    <a16:rowId xmlns:a16="http://schemas.microsoft.com/office/drawing/2014/main" val="560451775"/>
                  </a:ext>
                </a:extLst>
              </a:tr>
              <a:tr h="986177">
                <a:tc>
                  <a:txBody>
                    <a:bodyPr/>
                    <a:lstStyle/>
                    <a:p>
                      <a:pPr algn="l"/>
                      <a:r>
                        <a:rPr lang="en-GB" sz="1050" b="0" i="0" kern="1200" dirty="0">
                          <a:solidFill>
                            <a:srgbClr val="FF0000"/>
                          </a:solidFill>
                          <a:effectLst/>
                          <a:latin typeface="+mn-lt"/>
                          <a:ea typeface="+mn-ea"/>
                          <a:cs typeface="Arial" panose="020B0604020202020204" pitchFamily="34" charset="0"/>
                        </a:rPr>
                        <a:t>Accept that everyone is different</a:t>
                      </a: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00" b="0" i="0" kern="1200" dirty="0">
                        <a:solidFill>
                          <a:schemeClr val="tx1"/>
                        </a:solidFill>
                        <a:effectLst/>
                        <a:latin typeface="+mn-lt"/>
                        <a:ea typeface="+mn-ea"/>
                        <a:cs typeface="Arial" panose="020B0604020202020204" pitchFamily="34" charset="0"/>
                      </a:endParaRPr>
                    </a:p>
                    <a:p>
                      <a:pPr algn="ctr"/>
                      <a:endParaRPr lang="en-GB" sz="300" dirty="0">
                        <a:solidFill>
                          <a:srgbClr val="FF0000"/>
                        </a:solidFill>
                        <a:latin typeface="+mn-lt"/>
                        <a:cs typeface="Arial" panose="020B0604020202020204" pitchFamily="34" charset="0"/>
                      </a:endParaRPr>
                    </a:p>
                  </a:txBody>
                  <a:tcPr/>
                </a:tc>
                <a:tc>
                  <a:txBody>
                    <a:bodyPr/>
                    <a:lstStyle/>
                    <a:p>
                      <a:r>
                        <a:rPr lang="en-GB" sz="1100" dirty="0">
                          <a:solidFill>
                            <a:srgbClr val="FF6600"/>
                          </a:solidFill>
                        </a:rPr>
                        <a:t>Include others when working and playing</a:t>
                      </a:r>
                    </a:p>
                  </a:txBody>
                  <a:tcPr/>
                </a:tc>
                <a:tc gridSpan="2">
                  <a:txBody>
                    <a:bodyPr/>
                    <a:lstStyle/>
                    <a:p>
                      <a:pPr algn="l"/>
                      <a:r>
                        <a:rPr lang="en-GB" sz="1100" dirty="0">
                          <a:solidFill>
                            <a:srgbClr val="FFFF00"/>
                          </a:solidFill>
                        </a:rPr>
                        <a:t>Know how to help if someone is being bullied</a:t>
                      </a:r>
                    </a:p>
                  </a:txBody>
                  <a:tcPr/>
                </a:tc>
                <a:tc hMerge="1">
                  <a:txBody>
                    <a:bodyPr/>
                    <a:lstStyle/>
                    <a:p>
                      <a:pPr algn="l"/>
                      <a:endParaRPr lang="en-GB" sz="1100" dirty="0">
                        <a:solidFill>
                          <a:schemeClr val="tx1"/>
                        </a:solidFill>
                      </a:endParaRPr>
                    </a:p>
                  </a:txBody>
                  <a:tcPr/>
                </a:tc>
                <a:tc gridSpan="2">
                  <a:txBody>
                    <a:bodyPr/>
                    <a:lstStyle/>
                    <a:p>
                      <a:pPr algn="ctr"/>
                      <a:r>
                        <a:rPr lang="en-GB" sz="1100" dirty="0">
                          <a:solidFill>
                            <a:srgbClr val="00CC00"/>
                          </a:solidFill>
                        </a:rPr>
                        <a:t>Try to solve problems within friendships</a:t>
                      </a:r>
                    </a:p>
                    <a:p>
                      <a:pPr algn="ctr"/>
                      <a:endParaRPr lang="en-GB" sz="1100" dirty="0">
                        <a:solidFill>
                          <a:schemeClr val="tx1"/>
                        </a:solidFill>
                      </a:endParaRPr>
                    </a:p>
                  </a:txBody>
                  <a:tcPr/>
                </a:tc>
                <a:tc hMerge="1">
                  <a:txBody>
                    <a:bodyPr/>
                    <a:lstStyle/>
                    <a:p>
                      <a:pPr algn="ctr"/>
                      <a:endParaRPr lang="en-GB" sz="1100" dirty="0">
                        <a:solidFill>
                          <a:schemeClr val="tx1"/>
                        </a:solidFill>
                      </a:endParaRPr>
                    </a:p>
                  </a:txBody>
                  <a:tcPr/>
                </a:tc>
                <a:tc>
                  <a:txBody>
                    <a:bodyPr/>
                    <a:lstStyle/>
                    <a:p>
                      <a:pPr algn="l"/>
                      <a:r>
                        <a:rPr lang="en-GB" sz="1100" dirty="0">
                          <a:solidFill>
                            <a:srgbClr val="0070C0"/>
                          </a:solidFill>
                        </a:rPr>
                        <a:t>Try to use kind words</a:t>
                      </a:r>
                    </a:p>
                  </a:txBody>
                  <a:tcPr/>
                </a:tc>
                <a:tc>
                  <a:txBody>
                    <a:bodyPr/>
                    <a:lstStyle/>
                    <a:p>
                      <a:pPr algn="ctr"/>
                      <a:r>
                        <a:rPr lang="en-GB" sz="1100" dirty="0">
                          <a:solidFill>
                            <a:srgbClr val="7030A0"/>
                          </a:solidFill>
                        </a:rPr>
                        <a:t>Know how to give and receive compliments</a:t>
                      </a:r>
                    </a:p>
                  </a:txBody>
                  <a:tcPr/>
                </a:tc>
                <a:extLst>
                  <a:ext uri="{0D108BD9-81ED-4DB2-BD59-A6C34878D82A}">
                    <a16:rowId xmlns:a16="http://schemas.microsoft.com/office/drawing/2014/main" val="3235056895"/>
                  </a:ext>
                </a:extLst>
              </a:tr>
            </a:tbl>
          </a:graphicData>
        </a:graphic>
      </p:graphicFrame>
      <p:sp>
        <p:nvSpPr>
          <p:cNvPr id="12" name="TextBox 11"/>
          <p:cNvSpPr txBox="1"/>
          <p:nvPr/>
        </p:nvSpPr>
        <p:spPr>
          <a:xfrm>
            <a:off x="330086" y="8916072"/>
            <a:ext cx="12141426"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Big Finish: Trophy </a:t>
            </a:r>
            <a:r>
              <a:rPr lang="en-GB" b="1"/>
              <a:t>of Celebration </a:t>
            </a:r>
            <a:endParaRPr lang="en-GB" b="1" dirty="0"/>
          </a:p>
        </p:txBody>
      </p:sp>
      <p:sp>
        <p:nvSpPr>
          <p:cNvPr id="28" name="TextBox 27"/>
          <p:cNvSpPr txBox="1"/>
          <p:nvPr/>
        </p:nvSpPr>
        <p:spPr>
          <a:xfrm>
            <a:off x="1838747" y="252214"/>
            <a:ext cx="9481717"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Year group: 2 Term: Autumn 2 Topic: Celebrating Difference</a:t>
            </a:r>
          </a:p>
        </p:txBody>
      </p:sp>
      <p:pic>
        <p:nvPicPr>
          <p:cNvPr id="2" name="Picture 1"/>
          <p:cNvPicPr>
            <a:picLocks noChangeAspect="1"/>
          </p:cNvPicPr>
          <p:nvPr/>
        </p:nvPicPr>
        <p:blipFill>
          <a:blip r:embed="rId2"/>
          <a:stretch>
            <a:fillRect/>
          </a:stretch>
        </p:blipFill>
        <p:spPr>
          <a:xfrm>
            <a:off x="11825088" y="283775"/>
            <a:ext cx="646424" cy="675542"/>
          </a:xfrm>
          <a:prstGeom prst="rect">
            <a:avLst/>
          </a:prstGeom>
        </p:spPr>
      </p:pic>
      <p:pic>
        <p:nvPicPr>
          <p:cNvPr id="13" name="Picture 12">
            <a:extLst>
              <a:ext uri="{FF2B5EF4-FFF2-40B4-BE49-F238E27FC236}">
                <a16:creationId xmlns:a16="http://schemas.microsoft.com/office/drawing/2014/main" id="{12EB22D8-9B11-4958-BB39-2FED3B9E3B34}"/>
              </a:ext>
            </a:extLst>
          </p:cNvPr>
          <p:cNvPicPr>
            <a:picLocks noChangeAspect="1"/>
          </p:cNvPicPr>
          <p:nvPr/>
        </p:nvPicPr>
        <p:blipFill>
          <a:blip r:embed="rId3"/>
          <a:stretch>
            <a:fillRect/>
          </a:stretch>
        </p:blipFill>
        <p:spPr>
          <a:xfrm>
            <a:off x="1047067" y="8204380"/>
            <a:ext cx="703998" cy="711692"/>
          </a:xfrm>
          <a:prstGeom prst="rect">
            <a:avLst/>
          </a:prstGeom>
        </p:spPr>
      </p:pic>
      <p:pic>
        <p:nvPicPr>
          <p:cNvPr id="17" name="Picture 16">
            <a:extLst>
              <a:ext uri="{FF2B5EF4-FFF2-40B4-BE49-F238E27FC236}">
                <a16:creationId xmlns:a16="http://schemas.microsoft.com/office/drawing/2014/main" id="{15F9854E-44BE-4F04-8B8C-897E7DD5EA92}"/>
              </a:ext>
            </a:extLst>
          </p:cNvPr>
          <p:cNvPicPr>
            <a:picLocks noChangeAspect="1"/>
          </p:cNvPicPr>
          <p:nvPr/>
        </p:nvPicPr>
        <p:blipFill>
          <a:blip r:embed="rId4"/>
          <a:stretch>
            <a:fillRect/>
          </a:stretch>
        </p:blipFill>
        <p:spPr>
          <a:xfrm>
            <a:off x="5292342" y="8148779"/>
            <a:ext cx="871659" cy="728764"/>
          </a:xfrm>
          <a:prstGeom prst="rect">
            <a:avLst/>
          </a:prstGeom>
        </p:spPr>
      </p:pic>
      <p:pic>
        <p:nvPicPr>
          <p:cNvPr id="22" name="Picture 21">
            <a:extLst>
              <a:ext uri="{FF2B5EF4-FFF2-40B4-BE49-F238E27FC236}">
                <a16:creationId xmlns:a16="http://schemas.microsoft.com/office/drawing/2014/main" id="{8B30AC00-A611-4E0B-8CBD-9F19210475C0}"/>
              </a:ext>
            </a:extLst>
          </p:cNvPr>
          <p:cNvPicPr>
            <a:picLocks noChangeAspect="1"/>
          </p:cNvPicPr>
          <p:nvPr/>
        </p:nvPicPr>
        <p:blipFill>
          <a:blip r:embed="rId5"/>
          <a:stretch>
            <a:fillRect/>
          </a:stretch>
        </p:blipFill>
        <p:spPr>
          <a:xfrm>
            <a:off x="3211238" y="8204380"/>
            <a:ext cx="740971" cy="672836"/>
          </a:xfrm>
          <a:prstGeom prst="rect">
            <a:avLst/>
          </a:prstGeom>
        </p:spPr>
      </p:pic>
      <p:pic>
        <p:nvPicPr>
          <p:cNvPr id="26" name="Picture 25">
            <a:extLst>
              <a:ext uri="{FF2B5EF4-FFF2-40B4-BE49-F238E27FC236}">
                <a16:creationId xmlns:a16="http://schemas.microsoft.com/office/drawing/2014/main" id="{F17967DE-B0B3-435D-AD1E-73FA5C4CC029}"/>
              </a:ext>
            </a:extLst>
          </p:cNvPr>
          <p:cNvPicPr>
            <a:picLocks noChangeAspect="1"/>
          </p:cNvPicPr>
          <p:nvPr/>
        </p:nvPicPr>
        <p:blipFill>
          <a:blip r:embed="rId6"/>
          <a:stretch>
            <a:fillRect/>
          </a:stretch>
        </p:blipFill>
        <p:spPr>
          <a:xfrm>
            <a:off x="11320464" y="8359258"/>
            <a:ext cx="506994" cy="556814"/>
          </a:xfrm>
          <a:prstGeom prst="rect">
            <a:avLst/>
          </a:prstGeom>
        </p:spPr>
      </p:pic>
      <p:pic>
        <p:nvPicPr>
          <p:cNvPr id="5" name="Picture 4">
            <a:extLst>
              <a:ext uri="{FF2B5EF4-FFF2-40B4-BE49-F238E27FC236}">
                <a16:creationId xmlns:a16="http://schemas.microsoft.com/office/drawing/2014/main" id="{8A51EC4F-EF73-454B-BF8F-99282BED97ED}"/>
              </a:ext>
            </a:extLst>
          </p:cNvPr>
          <p:cNvPicPr>
            <a:picLocks noChangeAspect="1"/>
          </p:cNvPicPr>
          <p:nvPr/>
        </p:nvPicPr>
        <p:blipFill>
          <a:blip r:embed="rId7"/>
          <a:stretch>
            <a:fillRect/>
          </a:stretch>
        </p:blipFill>
        <p:spPr>
          <a:xfrm>
            <a:off x="7127546" y="8343855"/>
            <a:ext cx="651641" cy="587620"/>
          </a:xfrm>
          <a:prstGeom prst="rect">
            <a:avLst/>
          </a:prstGeom>
        </p:spPr>
      </p:pic>
      <p:pic>
        <p:nvPicPr>
          <p:cNvPr id="14" name="Picture 13">
            <a:extLst>
              <a:ext uri="{FF2B5EF4-FFF2-40B4-BE49-F238E27FC236}">
                <a16:creationId xmlns:a16="http://schemas.microsoft.com/office/drawing/2014/main" id="{D226B4F9-0B93-4351-A05D-728F4381667E}"/>
              </a:ext>
            </a:extLst>
          </p:cNvPr>
          <p:cNvPicPr>
            <a:picLocks noChangeAspect="1"/>
          </p:cNvPicPr>
          <p:nvPr/>
        </p:nvPicPr>
        <p:blipFill>
          <a:blip r:embed="rId8"/>
          <a:stretch>
            <a:fillRect/>
          </a:stretch>
        </p:blipFill>
        <p:spPr>
          <a:xfrm>
            <a:off x="9093100" y="8148779"/>
            <a:ext cx="612178" cy="750907"/>
          </a:xfrm>
          <a:prstGeom prst="rect">
            <a:avLst/>
          </a:prstGeom>
        </p:spPr>
      </p:pic>
      <p:pic>
        <p:nvPicPr>
          <p:cNvPr id="3" name="Picture 2">
            <a:extLst>
              <a:ext uri="{FF2B5EF4-FFF2-40B4-BE49-F238E27FC236}">
                <a16:creationId xmlns:a16="http://schemas.microsoft.com/office/drawing/2014/main" id="{FD2B074D-B7CB-4484-A794-D72FE947FA6D}"/>
              </a:ext>
            </a:extLst>
          </p:cNvPr>
          <p:cNvPicPr>
            <a:picLocks noChangeAspect="1"/>
          </p:cNvPicPr>
          <p:nvPr/>
        </p:nvPicPr>
        <p:blipFill>
          <a:blip r:embed="rId9"/>
          <a:stretch>
            <a:fillRect/>
          </a:stretch>
        </p:blipFill>
        <p:spPr>
          <a:xfrm>
            <a:off x="8161594" y="3290245"/>
            <a:ext cx="1237595" cy="1231499"/>
          </a:xfrm>
          <a:prstGeom prst="rect">
            <a:avLst/>
          </a:prstGeom>
        </p:spPr>
      </p:pic>
      <p:pic>
        <p:nvPicPr>
          <p:cNvPr id="6" name="Picture 5">
            <a:extLst>
              <a:ext uri="{FF2B5EF4-FFF2-40B4-BE49-F238E27FC236}">
                <a16:creationId xmlns:a16="http://schemas.microsoft.com/office/drawing/2014/main" id="{9D01C440-CDFF-433A-9354-24F8EF2EFCEE}"/>
              </a:ext>
            </a:extLst>
          </p:cNvPr>
          <p:cNvPicPr>
            <a:picLocks noChangeAspect="1"/>
          </p:cNvPicPr>
          <p:nvPr/>
        </p:nvPicPr>
        <p:blipFill>
          <a:blip r:embed="rId10"/>
          <a:stretch>
            <a:fillRect/>
          </a:stretch>
        </p:blipFill>
        <p:spPr>
          <a:xfrm>
            <a:off x="10826154" y="3288268"/>
            <a:ext cx="1237595" cy="1231499"/>
          </a:xfrm>
          <a:prstGeom prst="rect">
            <a:avLst/>
          </a:prstGeom>
        </p:spPr>
      </p:pic>
      <p:pic>
        <p:nvPicPr>
          <p:cNvPr id="16" name="Picture 15">
            <a:extLst>
              <a:ext uri="{FF2B5EF4-FFF2-40B4-BE49-F238E27FC236}">
                <a16:creationId xmlns:a16="http://schemas.microsoft.com/office/drawing/2014/main" id="{C85ECAD1-D3C2-4670-AAB7-5EC9D582A924}"/>
              </a:ext>
            </a:extLst>
          </p:cNvPr>
          <p:cNvPicPr>
            <a:picLocks noChangeAspect="1"/>
          </p:cNvPicPr>
          <p:nvPr/>
        </p:nvPicPr>
        <p:blipFill>
          <a:blip r:embed="rId11"/>
          <a:stretch>
            <a:fillRect/>
          </a:stretch>
        </p:blipFill>
        <p:spPr>
          <a:xfrm>
            <a:off x="10733265" y="237135"/>
            <a:ext cx="917285" cy="704215"/>
          </a:xfrm>
          <a:prstGeom prst="rect">
            <a:avLst/>
          </a:prstGeom>
        </p:spPr>
      </p:pic>
    </p:spTree>
    <p:extLst>
      <p:ext uri="{BB962C8B-B14F-4D97-AF65-F5344CB8AC3E}">
        <p14:creationId xmlns:p14="http://schemas.microsoft.com/office/powerpoint/2010/main" val="74890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1638</TotalTime>
  <Words>673</Words>
  <Application>Microsoft Office PowerPoint</Application>
  <PresentationFormat>A3 Paper (297x420 mm)</PresentationFormat>
  <Paragraphs>67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Bedwell</dc:creator>
  <cp:lastModifiedBy>Leesa Best</cp:lastModifiedBy>
  <cp:revision>62</cp:revision>
  <dcterms:created xsi:type="dcterms:W3CDTF">2021-12-06T11:27:23Z</dcterms:created>
  <dcterms:modified xsi:type="dcterms:W3CDTF">2025-01-03T14:42:31Z</dcterms:modified>
</cp:coreProperties>
</file>