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3" autoAdjust="0"/>
    <p:restoredTop sz="94660"/>
  </p:normalViewPr>
  <p:slideViewPr>
    <p:cSldViewPr snapToGrid="0">
      <p:cViewPr varScale="1">
        <p:scale>
          <a:sx n="61" d="100"/>
          <a:sy n="61" d="100"/>
        </p:scale>
        <p:origin x="1267"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19260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260802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783735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5516159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C0EEF-DAED-4B92-9E7A-58BD69AC3030}" type="datetimeFigureOut">
              <a:rPr lang="en-GB" smtClean="0"/>
              <a:t>06/01/2025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206276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C0EEF-DAED-4B92-9E7A-58BD69AC3030}" type="datetimeFigureOut">
              <a:rPr lang="en-GB" smtClean="0"/>
              <a:t>06/01/2025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2909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C0EEF-DAED-4B92-9E7A-58BD69AC3030}" type="datetimeFigureOut">
              <a:rPr lang="en-GB" smtClean="0"/>
              <a:t>06/01/2025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309442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147035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87DC0EEF-DAED-4B92-9E7A-58BD69AC3030}" type="datetimeFigureOut">
              <a:rPr lang="en-GB" smtClean="0"/>
              <a:t>06/01/2025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20614193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1486501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C0EEF-DAED-4B92-9E7A-58BD69AC3030}" type="datetimeFigureOut">
              <a:rPr lang="en-GB" smtClean="0"/>
              <a:t>06/01/2025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DC25CC-385F-47EF-AA3D-D4B9858D2BEB}" type="slidenum">
              <a:rPr lang="en-GB" smtClean="0"/>
              <a:t>‹#›</a:t>
            </a:fld>
            <a:endParaRPr lang="en-GB"/>
          </a:p>
        </p:txBody>
      </p:sp>
    </p:spTree>
    <p:extLst>
      <p:ext uri="{BB962C8B-B14F-4D97-AF65-F5344CB8AC3E}">
        <p14:creationId xmlns:p14="http://schemas.microsoft.com/office/powerpoint/2010/main" val="4080312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87DC0EEF-DAED-4B92-9E7A-58BD69AC3030}" type="datetimeFigureOut">
              <a:rPr lang="en-GB" smtClean="0"/>
              <a:t>06/01/2025</a:t>
            </a:fld>
            <a:endParaRPr lang="en-GB"/>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23DC25CC-385F-47EF-AA3D-D4B9858D2BEB}" type="slidenum">
              <a:rPr lang="en-GB" smtClean="0"/>
              <a:t>‹#›</a:t>
            </a:fld>
            <a:endParaRPr lang="en-GB"/>
          </a:p>
        </p:txBody>
      </p:sp>
    </p:spTree>
    <p:extLst>
      <p:ext uri="{BB962C8B-B14F-4D97-AF65-F5344CB8AC3E}">
        <p14:creationId xmlns:p14="http://schemas.microsoft.com/office/powerpoint/2010/main" val="40654482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0" y="0"/>
            <a:ext cx="12801600" cy="9601200"/>
          </a:xfrm>
          <a:prstGeom prst="frame">
            <a:avLst>
              <a:gd name="adj1" fmla="val 2089"/>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3305" tIns="31652" rIns="63305" bIns="31652" numCol="1" spcCol="0" rtlCol="0" fromWordArt="0" anchor="ctr" anchorCtr="0" forceAA="0" compatLnSpc="1">
            <a:prstTxWarp prst="textNoShape">
              <a:avLst/>
            </a:prstTxWarp>
            <a:noAutofit/>
          </a:bodyPr>
          <a:lstStyle/>
          <a:p>
            <a:pPr algn="ctr"/>
            <a:endParaRPr lang="en-GB" sz="1246">
              <a:solidFill>
                <a:schemeClr val="tx1"/>
              </a:solidFill>
            </a:endParaRPr>
          </a:p>
        </p:txBody>
      </p:sp>
      <p:sp>
        <p:nvSpPr>
          <p:cNvPr id="9" name="TextBox 8"/>
          <p:cNvSpPr txBox="1"/>
          <p:nvPr/>
        </p:nvSpPr>
        <p:spPr>
          <a:xfrm>
            <a:off x="5354167" y="262826"/>
            <a:ext cx="2093265" cy="348109"/>
          </a:xfrm>
          <a:prstGeom prst="rect">
            <a:avLst/>
          </a:prstGeom>
          <a:noFill/>
        </p:spPr>
        <p:txBody>
          <a:bodyPr wrap="none" rtlCol="0">
            <a:spAutoFit/>
          </a:bodyPr>
          <a:lstStyle/>
          <a:p>
            <a:r>
              <a:rPr lang="en-GB" sz="1662" dirty="0"/>
              <a:t>Unit 2: Roman Britain </a:t>
            </a:r>
          </a:p>
        </p:txBody>
      </p:sp>
      <p:graphicFrame>
        <p:nvGraphicFramePr>
          <p:cNvPr id="10" name="Table 9"/>
          <p:cNvGraphicFramePr>
            <a:graphicFrameLocks noGrp="1"/>
          </p:cNvGraphicFramePr>
          <p:nvPr>
            <p:extLst>
              <p:ext uri="{D42A27DB-BD31-4B8C-83A1-F6EECF244321}">
                <p14:modId xmlns:p14="http://schemas.microsoft.com/office/powerpoint/2010/main" val="3429783473"/>
              </p:ext>
            </p:extLst>
          </p:nvPr>
        </p:nvGraphicFramePr>
        <p:xfrm>
          <a:off x="330086" y="734964"/>
          <a:ext cx="12141426" cy="8330890"/>
        </p:xfrm>
        <a:graphic>
          <a:graphicData uri="http://schemas.openxmlformats.org/drawingml/2006/table">
            <a:tbl>
              <a:tblPr firstRow="1" bandRow="1">
                <a:tableStyleId>{5940675A-B579-460E-94D1-54222C63F5DA}</a:tableStyleId>
              </a:tblPr>
              <a:tblGrid>
                <a:gridCol w="2023571">
                  <a:extLst>
                    <a:ext uri="{9D8B030D-6E8A-4147-A177-3AD203B41FA5}">
                      <a16:colId xmlns:a16="http://schemas.microsoft.com/office/drawing/2014/main" val="3597595348"/>
                    </a:ext>
                  </a:extLst>
                </a:gridCol>
                <a:gridCol w="2023571">
                  <a:extLst>
                    <a:ext uri="{9D8B030D-6E8A-4147-A177-3AD203B41FA5}">
                      <a16:colId xmlns:a16="http://schemas.microsoft.com/office/drawing/2014/main" val="1615232983"/>
                    </a:ext>
                  </a:extLst>
                </a:gridCol>
                <a:gridCol w="720865">
                  <a:extLst>
                    <a:ext uri="{9D8B030D-6E8A-4147-A177-3AD203B41FA5}">
                      <a16:colId xmlns:a16="http://schemas.microsoft.com/office/drawing/2014/main" val="1150712378"/>
                    </a:ext>
                  </a:extLst>
                </a:gridCol>
                <a:gridCol w="1302706">
                  <a:extLst>
                    <a:ext uri="{9D8B030D-6E8A-4147-A177-3AD203B41FA5}">
                      <a16:colId xmlns:a16="http://schemas.microsoft.com/office/drawing/2014/main" val="685584595"/>
                    </a:ext>
                  </a:extLst>
                </a:gridCol>
                <a:gridCol w="789141">
                  <a:extLst>
                    <a:ext uri="{9D8B030D-6E8A-4147-A177-3AD203B41FA5}">
                      <a16:colId xmlns:a16="http://schemas.microsoft.com/office/drawing/2014/main" val="1772355279"/>
                    </a:ext>
                  </a:extLst>
                </a:gridCol>
                <a:gridCol w="1234430">
                  <a:extLst>
                    <a:ext uri="{9D8B030D-6E8A-4147-A177-3AD203B41FA5}">
                      <a16:colId xmlns:a16="http://schemas.microsoft.com/office/drawing/2014/main" val="4234434123"/>
                    </a:ext>
                  </a:extLst>
                </a:gridCol>
                <a:gridCol w="1446140">
                  <a:extLst>
                    <a:ext uri="{9D8B030D-6E8A-4147-A177-3AD203B41FA5}">
                      <a16:colId xmlns:a16="http://schemas.microsoft.com/office/drawing/2014/main" val="3947937341"/>
                    </a:ext>
                  </a:extLst>
                </a:gridCol>
                <a:gridCol w="577431">
                  <a:extLst>
                    <a:ext uri="{9D8B030D-6E8A-4147-A177-3AD203B41FA5}">
                      <a16:colId xmlns:a16="http://schemas.microsoft.com/office/drawing/2014/main" val="3404378048"/>
                    </a:ext>
                  </a:extLst>
                </a:gridCol>
                <a:gridCol w="2023571">
                  <a:extLst>
                    <a:ext uri="{9D8B030D-6E8A-4147-A177-3AD203B41FA5}">
                      <a16:colId xmlns:a16="http://schemas.microsoft.com/office/drawing/2014/main" val="3713051723"/>
                    </a:ext>
                  </a:extLst>
                </a:gridCol>
              </a:tblGrid>
              <a:tr h="317222">
                <a:tc gridSpan="3">
                  <a:txBody>
                    <a:bodyPr/>
                    <a:lstStyle/>
                    <a:p>
                      <a:pPr algn="ctr"/>
                      <a:r>
                        <a:rPr lang="en-GB" sz="1100" dirty="0"/>
                        <a:t>Relationships and Health Guidance</a:t>
                      </a:r>
                    </a:p>
                  </a:txBody>
                  <a:tcPr/>
                </a:tc>
                <a:tc hMerge="1">
                  <a:txBody>
                    <a:bodyPr/>
                    <a:lstStyle/>
                    <a:p>
                      <a:endParaRPr lang="en-GB"/>
                    </a:p>
                  </a:txBody>
                  <a:tcPr/>
                </a:tc>
                <a:tc hMerge="1">
                  <a:txBody>
                    <a:bodyPr/>
                    <a:lstStyle/>
                    <a:p>
                      <a:pPr algn="ctr"/>
                      <a:r>
                        <a:rPr lang="en-GB" sz="1100"/>
                        <a:t>Substantive Knowledge </a:t>
                      </a:r>
                      <a:endParaRPr lang="en-GB" sz="1100" dirty="0"/>
                    </a:p>
                  </a:txBody>
                  <a:tcPr/>
                </a:tc>
                <a:tc gridSpan="2">
                  <a:txBody>
                    <a:bodyPr/>
                    <a:lstStyle/>
                    <a:p>
                      <a:r>
                        <a:rPr lang="en-GB" sz="1100"/>
                        <a:t>Substantive Knowledge </a:t>
                      </a:r>
                      <a:endParaRPr lang="en-GB"/>
                    </a:p>
                  </a:txBody>
                  <a:tcPr/>
                </a:tc>
                <a:tc hMerge="1">
                  <a:txBody>
                    <a:bodyPr/>
                    <a:lstStyle/>
                    <a:p>
                      <a:endParaRPr lang="en-GB"/>
                    </a:p>
                  </a:txBody>
                  <a:tcPr/>
                </a:tc>
                <a:tc gridSpan="4">
                  <a:txBody>
                    <a:bodyPr/>
                    <a:lstStyle/>
                    <a:p>
                      <a:r>
                        <a:rPr lang="en-GB" sz="1100"/>
                        <a:t>Vocabulary</a:t>
                      </a:r>
                      <a:endParaRPr lang="en-GB"/>
                    </a:p>
                  </a:txBody>
                  <a:tcPr/>
                </a:tc>
                <a:tc hMerge="1">
                  <a:txBody>
                    <a:bodyPr/>
                    <a:lstStyle/>
                    <a:p>
                      <a:pPr algn="ctr"/>
                      <a:r>
                        <a:rPr lang="en-GB" sz="1100"/>
                        <a:t>Vocabulary</a:t>
                      </a:r>
                      <a:endParaRPr lang="en-GB" sz="1100" dirty="0"/>
                    </a:p>
                  </a:txBody>
                  <a:tcPr/>
                </a:tc>
                <a:tc hMerge="1">
                  <a:txBody>
                    <a:bodyPr/>
                    <a:lstStyle/>
                    <a:p>
                      <a:endParaRPr lang="en-GB"/>
                    </a:p>
                  </a:txBody>
                  <a:tcPr/>
                </a:tc>
                <a:tc hMerge="1">
                  <a:txBody>
                    <a:bodyPr/>
                    <a:lstStyle/>
                    <a:p>
                      <a:endParaRPr lang="en-GB" dirty="0"/>
                    </a:p>
                  </a:txBody>
                  <a:tcPr/>
                </a:tc>
                <a:extLst>
                  <a:ext uri="{0D108BD9-81ED-4DB2-BD59-A6C34878D82A}">
                    <a16:rowId xmlns:a16="http://schemas.microsoft.com/office/drawing/2014/main" val="96402867"/>
                  </a:ext>
                </a:extLst>
              </a:tr>
              <a:tr h="1582376">
                <a:tc rowSpan="3" gridSpan="3">
                  <a:txBody>
                    <a:bodyPr/>
                    <a:lstStyle/>
                    <a:p>
                      <a:r>
                        <a:rPr lang="en-GB" sz="1100" dirty="0"/>
                        <a:t>By the end of primary school pupils should know:</a:t>
                      </a:r>
                    </a:p>
                    <a:p>
                      <a:r>
                        <a:rPr lang="en-GB" sz="1100" dirty="0"/>
                        <a:t>what sorts of boundaries are appropriate in friendships with peers and others (including in a digital context). </a:t>
                      </a:r>
                    </a:p>
                    <a:p>
                      <a:r>
                        <a:rPr lang="en-GB" sz="1100" dirty="0"/>
                        <a:t>about the concept of privacy and the implications of it for both children and adults; including that it is not always right to keep secrets if they relate to being safe. </a:t>
                      </a:r>
                    </a:p>
                    <a:p>
                      <a:r>
                        <a:rPr lang="en-GB" sz="1100" dirty="0"/>
                        <a:t>that each person’s body belongs to them, and the differences between appropriate and inappropriate or unsafe physical, and other, contact. </a:t>
                      </a:r>
                    </a:p>
                    <a:p>
                      <a:r>
                        <a:rPr lang="en-GB" sz="1100" dirty="0"/>
                        <a:t>how to respond safely and appropriately to adults they may encounter (in all contexts, including online) whom they do not know. </a:t>
                      </a:r>
                    </a:p>
                    <a:p>
                      <a:r>
                        <a:rPr lang="en-GB" sz="1100" dirty="0"/>
                        <a:t>how to recognise and report feelings of being unsafe or feeling bad about any adult. how to ask for advice or help for themselves or others, and to keep trying until they are heard. </a:t>
                      </a:r>
                    </a:p>
                    <a:p>
                      <a:r>
                        <a:rPr lang="en-GB" sz="1100" dirty="0"/>
                        <a:t>how to report concerns or abuse, and the vocabulary and confidence needed to do so. </a:t>
                      </a:r>
                    </a:p>
                    <a:p>
                      <a:r>
                        <a:rPr lang="en-GB" sz="1100" dirty="0"/>
                        <a:t>where to get advice e.g. family, school and/or other sources.</a:t>
                      </a:r>
                    </a:p>
                  </a:txBody>
                  <a:tcPr>
                    <a:lnR w="12700" cap="flat" cmpd="sng" algn="ctr">
                      <a:solidFill>
                        <a:schemeClr val="tx1"/>
                      </a:solidFill>
                      <a:prstDash val="solid"/>
                      <a:round/>
                      <a:headEnd type="none" w="med" len="med"/>
                      <a:tailEnd type="none" w="med" len="med"/>
                    </a:lnR>
                  </a:tcPr>
                </a:tc>
                <a:tc rowSpan="3" hMerge="1">
                  <a:txBody>
                    <a:bodyPr/>
                    <a:lstStyle/>
                    <a:p>
                      <a:endParaRPr lang="en-GB"/>
                    </a:p>
                  </a:txBody>
                  <a:tcPr/>
                </a:tc>
                <a:tc rowSpan="3" hMerge="1">
                  <a:txBody>
                    <a:bodyPr/>
                    <a:lstStyle/>
                    <a:p>
                      <a:pPr algn="l"/>
                      <a:r>
                        <a:rPr lang="en-GB" sz="1100" dirty="0"/>
                        <a:t>I can identify similarities between people in my class.</a:t>
                      </a:r>
                    </a:p>
                    <a:p>
                      <a:pPr algn="l"/>
                      <a:r>
                        <a:rPr lang="en-GB" sz="1100" dirty="0"/>
                        <a:t>I can tell you what bullying is.</a:t>
                      </a:r>
                    </a:p>
                    <a:p>
                      <a:pPr algn="l"/>
                      <a:r>
                        <a:rPr lang="en-GB" sz="1100" dirty="0"/>
                        <a:t>I know some people who I could talk to if I was feeling unhappy or being bullied.</a:t>
                      </a:r>
                    </a:p>
                    <a:p>
                      <a:pPr algn="l"/>
                      <a:r>
                        <a:rPr lang="en-GB" sz="1100" dirty="0"/>
                        <a:t>I know how to make new friends.</a:t>
                      </a:r>
                    </a:p>
                    <a:p>
                      <a:pPr algn="l"/>
                      <a:r>
                        <a:rPr lang="en-GB" sz="1100" dirty="0"/>
                        <a:t>I can tell you some ways I am different from my friends.</a:t>
                      </a:r>
                    </a:p>
                  </a:txBody>
                  <a:tcPr>
                    <a:lnL w="12700" cap="flat" cmpd="sng" algn="ctr">
                      <a:solidFill>
                        <a:schemeClr val="tx1"/>
                      </a:solidFill>
                      <a:prstDash val="solid"/>
                      <a:round/>
                      <a:headEnd type="none" w="med" len="med"/>
                      <a:tailEnd type="none" w="med" len="med"/>
                    </a:lnL>
                  </a:tcPr>
                </a:tc>
                <a:tc rowSpan="9" gridSpan="2">
                  <a:txBody>
                    <a:bodyPr/>
                    <a:lstStyle/>
                    <a:p>
                      <a:r>
                        <a:rPr lang="en-GB" sz="1100" dirty="0">
                          <a:solidFill>
                            <a:srgbClr val="FF0000"/>
                          </a:solidFill>
                        </a:rPr>
                        <a:t>Know that life cycles exist in nature.</a:t>
                      </a:r>
                    </a:p>
                    <a:p>
                      <a:r>
                        <a:rPr lang="en-GB" sz="1100" dirty="0">
                          <a:solidFill>
                            <a:srgbClr val="FF6600"/>
                          </a:solidFill>
                        </a:rPr>
                        <a:t>Know that aging is a natural process including old-age.</a:t>
                      </a:r>
                    </a:p>
                    <a:p>
                      <a:r>
                        <a:rPr lang="en-GB" sz="1100" dirty="0">
                          <a:solidFill>
                            <a:srgbClr val="FFFF00"/>
                          </a:solidFill>
                        </a:rPr>
                        <a:t>Know that some changes are out of an individual’s control.</a:t>
                      </a:r>
                    </a:p>
                    <a:p>
                      <a:r>
                        <a:rPr lang="en-GB" sz="1100" dirty="0">
                          <a:solidFill>
                            <a:srgbClr val="FFFF00"/>
                          </a:solidFill>
                        </a:rPr>
                        <a:t>Know how their bodies have changed from when they were a baby and that they will continue to change as they age.</a:t>
                      </a:r>
                    </a:p>
                    <a:p>
                      <a:r>
                        <a:rPr lang="en-GB" sz="1100" dirty="0">
                          <a:solidFill>
                            <a:srgbClr val="00CC00"/>
                          </a:solidFill>
                        </a:rPr>
                        <a:t>Know the physical differences between male and female bodies.</a:t>
                      </a:r>
                    </a:p>
                    <a:p>
                      <a:r>
                        <a:rPr lang="en-GB" sz="1100" dirty="0">
                          <a:solidFill>
                            <a:srgbClr val="00CC00"/>
                          </a:solidFill>
                        </a:rPr>
                        <a:t>Know the correct names for private body parts.</a:t>
                      </a:r>
                    </a:p>
                    <a:p>
                      <a:r>
                        <a:rPr lang="en-GB" sz="1100" dirty="0">
                          <a:solidFill>
                            <a:srgbClr val="00CC00"/>
                          </a:solidFill>
                        </a:rPr>
                        <a:t>Know that private body parts are special and that no one has the right to hurt these. </a:t>
                      </a:r>
                    </a:p>
                    <a:p>
                      <a:r>
                        <a:rPr lang="en-GB" sz="1100" dirty="0">
                          <a:solidFill>
                            <a:srgbClr val="0070C0"/>
                          </a:solidFill>
                        </a:rPr>
                        <a:t>Know who to ask for help if they are worried or frightened.</a:t>
                      </a:r>
                    </a:p>
                    <a:p>
                      <a:r>
                        <a:rPr lang="en-GB" sz="1100" dirty="0">
                          <a:solidFill>
                            <a:srgbClr val="0070C0"/>
                          </a:solidFill>
                        </a:rPr>
                        <a:t>Know there are different types of touch and that some are acceptable and some are unacceptable.</a:t>
                      </a:r>
                    </a:p>
                    <a:p>
                      <a:pPr algn="l"/>
                      <a:endParaRPr kumimoji="0" lang="en-GB" sz="1100" b="0" i="0" u="none" strike="noStrike" kern="1200" cap="none" spc="0" normalizeH="0" baseline="0" noProof="0" dirty="0">
                        <a:ln>
                          <a:noFill/>
                        </a:ln>
                        <a:solidFill>
                          <a:srgbClr val="7030A0"/>
                        </a:solidFill>
                        <a:effectLst/>
                        <a:uLnTx/>
                        <a:uFillTx/>
                        <a:latin typeface="+mn-lt"/>
                        <a:ea typeface="+mn-ea"/>
                        <a:cs typeface="+mn-cs"/>
                      </a:endParaRPr>
                    </a:p>
                  </a:txBody>
                  <a:tcPr>
                    <a:lnL w="12700" cap="flat" cmpd="sng" algn="ctr">
                      <a:solidFill>
                        <a:schemeClr val="tx1"/>
                      </a:solidFill>
                      <a:prstDash val="solid"/>
                      <a:round/>
                      <a:headEnd type="none" w="med" len="med"/>
                      <a:tailEnd type="none" w="med" len="med"/>
                    </a:lnL>
                  </a:tcPr>
                </a:tc>
                <a:tc rowSpan="9" hMerge="1">
                  <a:txBody>
                    <a:bodyPr/>
                    <a:lstStyle/>
                    <a:p>
                      <a:endParaRPr lang="en-GB"/>
                    </a:p>
                  </a:txBody>
                  <a:tcPr/>
                </a:tc>
                <a:tc gridSpan="4">
                  <a:txBody>
                    <a:bodyPr/>
                    <a:lstStyle/>
                    <a:p>
                      <a:r>
                        <a:rPr lang="en-GB" sz="1100"/>
                        <a:t>Control, Life cycle, Adult, Fully grown, Old, Young, Respect, Appearance, Physical, Toddler, Child, Teenager, Independent, Freedom, Responsibilities, Male, Female, Vagina, Penis, Testicles, Vulva, Anus, Public, Private, Touch, Texture, Like, Dislike, Acceptable, Unacceptable, Comfortable, Uncomfortable, Excited, Nervous, Anxious, Happy.</a:t>
                      </a:r>
                      <a:endParaRPr lang="en-GB" sz="1100" dirty="0"/>
                    </a:p>
                  </a:txBody>
                  <a:tcPr>
                    <a:lnB w="12700" cap="flat" cmpd="sng" algn="ctr">
                      <a:solidFill>
                        <a:schemeClr val="tx1"/>
                      </a:solidFill>
                      <a:prstDash val="solid"/>
                      <a:round/>
                      <a:headEnd type="none" w="med" len="med"/>
                      <a:tailEnd type="none" w="med" len="med"/>
                    </a:lnB>
                  </a:tcPr>
                </a:tc>
                <a:tc hMerge="1">
                  <a:txBody>
                    <a:bodyPr/>
                    <a:lstStyle/>
                    <a:p>
                      <a:r>
                        <a:rPr lang="en-GB" sz="1100" dirty="0"/>
                        <a:t>Similarity/similar</a:t>
                      </a:r>
                    </a:p>
                    <a:p>
                      <a:r>
                        <a:rPr lang="en-GB" sz="1100" dirty="0"/>
                        <a:t>Same as</a:t>
                      </a:r>
                    </a:p>
                    <a:p>
                      <a:r>
                        <a:rPr lang="en-GB" sz="1100" baseline="0" dirty="0"/>
                        <a:t>Different from</a:t>
                      </a:r>
                    </a:p>
                    <a:p>
                      <a:r>
                        <a:rPr lang="en-GB" sz="1100" baseline="0" dirty="0"/>
                        <a:t>Difference</a:t>
                      </a:r>
                    </a:p>
                    <a:p>
                      <a:r>
                        <a:rPr lang="en-GB" sz="1100" baseline="0" dirty="0"/>
                        <a:t>Similarity</a:t>
                      </a:r>
                    </a:p>
                    <a:p>
                      <a:r>
                        <a:rPr lang="en-GB" sz="1100" b="0" i="0" kern="1200" dirty="0">
                          <a:solidFill>
                            <a:schemeClr val="tx1"/>
                          </a:solidFill>
                          <a:effectLst/>
                          <a:latin typeface="+mn-lt"/>
                          <a:ea typeface="+mn-ea"/>
                          <a:cs typeface="+mn-cs"/>
                        </a:rPr>
                        <a:t>Bullying</a:t>
                      </a:r>
                      <a:br>
                        <a:rPr lang="en-GB" sz="1100" i="0" dirty="0"/>
                      </a:br>
                      <a:r>
                        <a:rPr lang="en-GB" sz="1100" b="0" i="0" kern="1200" dirty="0" err="1">
                          <a:solidFill>
                            <a:schemeClr val="tx1"/>
                          </a:solidFill>
                          <a:effectLst/>
                          <a:latin typeface="+mn-lt"/>
                          <a:ea typeface="+mn-ea"/>
                          <a:cs typeface="+mn-cs"/>
                        </a:rPr>
                        <a:t>Bullying</a:t>
                      </a:r>
                      <a:r>
                        <a:rPr lang="en-GB" sz="1100" b="0" i="0" kern="1200" dirty="0">
                          <a:solidFill>
                            <a:schemeClr val="tx1"/>
                          </a:solidFill>
                          <a:effectLst/>
                          <a:latin typeface="+mn-lt"/>
                          <a:ea typeface="+mn-ea"/>
                          <a:cs typeface="+mn-cs"/>
                        </a:rPr>
                        <a:t> behaviour</a:t>
                      </a:r>
                      <a:br>
                        <a:rPr lang="en-GB" sz="1100" b="0" i="0" kern="1200" dirty="0">
                          <a:solidFill>
                            <a:schemeClr val="tx1"/>
                          </a:solidFill>
                          <a:effectLst/>
                          <a:latin typeface="+mn-lt"/>
                          <a:ea typeface="+mn-ea"/>
                          <a:cs typeface="+mn-cs"/>
                        </a:rPr>
                      </a:br>
                      <a:r>
                        <a:rPr lang="en-GB" sz="1100" b="0" i="0" kern="1200" dirty="0">
                          <a:solidFill>
                            <a:schemeClr val="tx1"/>
                          </a:solidFill>
                          <a:effectLst/>
                          <a:latin typeface="+mn-lt"/>
                          <a:ea typeface="+mn-ea"/>
                          <a:cs typeface="+mn-cs"/>
                        </a:rPr>
                        <a:t>Courage</a:t>
                      </a:r>
                      <a:br>
                        <a:rPr lang="en-GB" sz="1100" i="0" dirty="0"/>
                      </a:br>
                      <a:r>
                        <a:rPr lang="en-GB" sz="1100" b="0" i="0" kern="1200" dirty="0">
                          <a:solidFill>
                            <a:schemeClr val="tx1"/>
                          </a:solidFill>
                          <a:effectLst/>
                          <a:latin typeface="+mn-lt"/>
                          <a:ea typeface="+mn-ea"/>
                          <a:cs typeface="+mn-cs"/>
                        </a:rPr>
                        <a:t>Deliberate</a:t>
                      </a:r>
                      <a:br>
                        <a:rPr lang="en-GB" sz="1100" i="0" dirty="0"/>
                      </a:br>
                      <a:r>
                        <a:rPr lang="en-GB" sz="1100" b="0" i="0" kern="1200" dirty="0">
                          <a:solidFill>
                            <a:schemeClr val="tx1"/>
                          </a:solidFill>
                          <a:effectLst/>
                          <a:latin typeface="+mn-lt"/>
                          <a:ea typeface="+mn-ea"/>
                          <a:cs typeface="+mn-cs"/>
                        </a:rPr>
                        <a:t>On purpose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GB"/>
                    </a:p>
                  </a:txBody>
                  <a:tcPr/>
                </a:tc>
                <a:tc h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7818584"/>
                  </a:ext>
                </a:extLst>
              </a:tr>
              <a:tr h="0">
                <a:tc gridSpan="3" vMerge="1">
                  <a:txBody>
                    <a:bodyPr/>
                    <a:lstStyle/>
                    <a:p>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gridSpan="2">
                  <a:txBody>
                    <a:bodyPr/>
                    <a:lstStyle/>
                    <a:p>
                      <a:r>
                        <a:rPr lang="en-GB" sz="1100"/>
                        <a:t>Key People</a:t>
                      </a:r>
                      <a:endParaRPr lang="en-GB"/>
                    </a:p>
                  </a:txBody>
                  <a:tcPr>
                    <a:lnT w="12700" cap="flat" cmpd="sng" algn="ctr">
                      <a:solidFill>
                        <a:schemeClr val="tx1"/>
                      </a:solidFill>
                      <a:prstDash val="solid"/>
                      <a:round/>
                      <a:headEnd type="none" w="med" len="med"/>
                      <a:tailEnd type="none" w="med" len="med"/>
                    </a:lnT>
                  </a:tcPr>
                </a:tc>
                <a:tc hMerge="1">
                  <a:txBody>
                    <a:bodyPr/>
                    <a:lstStyle/>
                    <a:p>
                      <a:endParaRPr lang="en-GB"/>
                    </a:p>
                  </a:txBody>
                  <a:tcPr/>
                </a:tc>
                <a:tc gridSpan="2">
                  <a:txBody>
                    <a:bodyPr/>
                    <a:lstStyle/>
                    <a:p>
                      <a:r>
                        <a:rPr lang="en-GB" sz="1100" dirty="0"/>
                        <a:t>High</a:t>
                      </a:r>
                      <a:r>
                        <a:rPr lang="en-GB" sz="1100" baseline="0" dirty="0"/>
                        <a:t> quality texts </a:t>
                      </a:r>
                      <a:endParaRPr lang="en-GB" dirty="0"/>
                    </a:p>
                  </a:txBody>
                  <a:tcPr>
                    <a:lnT w="12700" cap="flat" cmpd="sng" algn="ctr">
                      <a:solidFill>
                        <a:schemeClr val="tx1"/>
                      </a:solidFill>
                      <a:prstDash val="solid"/>
                      <a:round/>
                      <a:headEnd type="none" w="med" len="med"/>
                      <a:tailEnd type="none" w="med" len="med"/>
                    </a:lnT>
                  </a:tcPr>
                </a:tc>
                <a:tc hMerge="1">
                  <a:txBody>
                    <a:bodyPr/>
                    <a:lstStyle/>
                    <a:p>
                      <a:endParaRPr lang="en-GB"/>
                    </a:p>
                  </a:txBody>
                  <a:tcPr/>
                </a:tc>
                <a:extLst>
                  <a:ext uri="{0D108BD9-81ED-4DB2-BD59-A6C34878D82A}">
                    <a16:rowId xmlns:a16="http://schemas.microsoft.com/office/drawing/2014/main" val="2148467741"/>
                  </a:ext>
                </a:extLst>
              </a:tr>
              <a:tr h="906824">
                <a:tc gridSpan="3" vMerge="1">
                  <a:txBody>
                    <a:bodyPr/>
                    <a:lstStyle/>
                    <a:p>
                      <a:endParaRPr lang="en-GB" sz="1100" dirty="0"/>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rowSpan="3" gridSpan="2">
                  <a:txBody>
                    <a:bodyPr/>
                    <a:lstStyle/>
                    <a:p>
                      <a:r>
                        <a:rPr lang="en-GB" sz="1100" dirty="0">
                          <a:latin typeface="+mn-lt"/>
                        </a:rPr>
                        <a:t>Maddie </a:t>
                      </a:r>
                      <a:r>
                        <a:rPr lang="en-GB" sz="1100" dirty="0" err="1">
                          <a:latin typeface="+mn-lt"/>
                        </a:rPr>
                        <a:t>Moate</a:t>
                      </a:r>
                      <a:endParaRPr lang="en-GB" sz="1100" dirty="0">
                        <a:latin typeface="+mn-lt"/>
                      </a:endParaRPr>
                    </a:p>
                    <a:p>
                      <a:r>
                        <a:rPr lang="en-GB" sz="1100" b="0" i="0" dirty="0">
                          <a:solidFill>
                            <a:srgbClr val="4D5156"/>
                          </a:solidFill>
                          <a:effectLst/>
                          <a:latin typeface="+mn-lt"/>
                        </a:rPr>
                        <a:t>Madeleine </a:t>
                      </a:r>
                      <a:r>
                        <a:rPr lang="en-GB" sz="1100" b="0" i="0" dirty="0" err="1">
                          <a:solidFill>
                            <a:srgbClr val="4D5156"/>
                          </a:solidFill>
                          <a:effectLst/>
                          <a:latin typeface="+mn-lt"/>
                        </a:rPr>
                        <a:t>Moate</a:t>
                      </a:r>
                      <a:r>
                        <a:rPr lang="en-GB" sz="1100" b="0" i="0" dirty="0">
                          <a:solidFill>
                            <a:srgbClr val="4D5156"/>
                          </a:solidFill>
                          <a:effectLst/>
                          <a:latin typeface="+mn-lt"/>
                        </a:rPr>
                        <a:t> is a British television presenter, podcaster, YouTuber and children's author best known for presenting the CBeebies series Maddie's Do You Know, inspiring curiosity and questioning in children.</a:t>
                      </a:r>
                    </a:p>
                    <a:p>
                      <a:endParaRPr lang="en-GB" sz="1100" dirty="0">
                        <a:latin typeface="+mn-lt"/>
                      </a:endParaRPr>
                    </a:p>
                  </a:txBody>
                  <a:tcPr/>
                </a:tc>
                <a:tc rowSpan="3" hMerge="1">
                  <a:txBody>
                    <a:bodyPr/>
                    <a:lstStyle/>
                    <a:p>
                      <a:endParaRPr lang="en-GB"/>
                    </a:p>
                  </a:txBody>
                  <a:tcPr/>
                </a:tc>
                <a:tc rowSpan="3" gridSpan="2">
                  <a:txBody>
                    <a:bodyPr/>
                    <a:lstStyle/>
                    <a:p>
                      <a:r>
                        <a:rPr lang="en-GB" sz="1100" dirty="0"/>
                        <a:t>Usborne book about Growing Up</a:t>
                      </a:r>
                    </a:p>
                  </a:txBody>
                  <a:tcPr/>
                </a:tc>
                <a:tc rowSpan="3" hMerge="1">
                  <a:txBody>
                    <a:bodyPr/>
                    <a:lstStyle/>
                    <a:p>
                      <a:endParaRPr lang="en-GB"/>
                    </a:p>
                  </a:txBody>
                  <a:tcPr/>
                </a:tc>
                <a:extLst>
                  <a:ext uri="{0D108BD9-81ED-4DB2-BD59-A6C34878D82A}">
                    <a16:rowId xmlns:a16="http://schemas.microsoft.com/office/drawing/2014/main" val="279002767"/>
                  </a:ext>
                </a:extLst>
              </a:tr>
              <a:tr h="375781">
                <a:tc gridSpan="3">
                  <a:txBody>
                    <a:bodyPr/>
                    <a:lstStyle/>
                    <a:p>
                      <a:r>
                        <a:rPr lang="en-GB" sz="1100" dirty="0"/>
                        <a:t>Prior Learning</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tc>
                <a:tc gridSpan="2" vMerge="1">
                  <a:txBody>
                    <a:bodyPr/>
                    <a:lstStyle/>
                    <a:p>
                      <a:endParaRPr lang="en-GB"/>
                    </a:p>
                  </a:txBody>
                  <a:tcPr/>
                </a:tc>
                <a:tc hMerge="1" vMerge="1">
                  <a:txBody>
                    <a:bodyPr/>
                    <a:lstStyle/>
                    <a:p>
                      <a:endParaRPr lang="en-GB"/>
                    </a:p>
                  </a:txBody>
                  <a:tcPr/>
                </a:tc>
                <a:tc gridSpan="2" vMerge="1">
                  <a:txBody>
                    <a:bodyPr/>
                    <a:lstStyle/>
                    <a:p>
                      <a:endParaRPr lang="en-GB" sz="1100" b="0" i="0" dirty="0">
                        <a:solidFill>
                          <a:srgbClr val="1F1F1F"/>
                        </a:solidFill>
                        <a:effectLst/>
                        <a:latin typeface="Google Sans"/>
                      </a:endParaRPr>
                    </a:p>
                  </a:txBody>
                  <a:tcPr/>
                </a:tc>
                <a:tc hMerge="1" vMerge="1">
                  <a:txBody>
                    <a:bodyPr/>
                    <a:lstStyle/>
                    <a:p>
                      <a:endParaRPr lang="en-GB"/>
                    </a:p>
                  </a:txBody>
                  <a:tcPr/>
                </a:tc>
                <a:tc gridSpan="2" vMerge="1">
                  <a:txBody>
                    <a:bodyPr/>
                    <a:lstStyle/>
                    <a:p>
                      <a:endParaRPr lang="en-GB" dirty="0"/>
                    </a:p>
                  </a:txBody>
                  <a:tcPr/>
                </a:tc>
                <a:tc hMerge="1" vMerge="1">
                  <a:txBody>
                    <a:bodyPr/>
                    <a:lstStyle/>
                    <a:p>
                      <a:endParaRPr lang="en-GB"/>
                    </a:p>
                  </a:txBody>
                  <a:tcPr/>
                </a:tc>
                <a:extLst>
                  <a:ext uri="{0D108BD9-81ED-4DB2-BD59-A6C34878D82A}">
                    <a16:rowId xmlns:a16="http://schemas.microsoft.com/office/drawing/2014/main" val="3298731114"/>
                  </a:ext>
                </a:extLst>
              </a:tr>
              <a:tr h="800334">
                <a:tc rowSpan="3" gridSpan="3">
                  <a:txBody>
                    <a:bodyPr/>
                    <a:lstStyle/>
                    <a:p>
                      <a:r>
                        <a:rPr lang="en-GB" sz="1100" dirty="0"/>
                        <a:t>Year 1 –</a:t>
                      </a:r>
                    </a:p>
                    <a:p>
                      <a:pPr algn="l"/>
                      <a:r>
                        <a:rPr lang="en-GB" sz="1100" dirty="0">
                          <a:solidFill>
                            <a:schemeClr val="tx1"/>
                          </a:solidFill>
                        </a:rPr>
                        <a:t>Know that animals including humans have a life cycle. </a:t>
                      </a:r>
                    </a:p>
                    <a:p>
                      <a:pPr algn="l"/>
                      <a:r>
                        <a:rPr lang="en-GB" sz="1100" dirty="0">
                          <a:solidFill>
                            <a:schemeClr val="tx1"/>
                          </a:solidFill>
                        </a:rPr>
                        <a:t>Know that changes happen when we grow up.</a:t>
                      </a:r>
                    </a:p>
                    <a:p>
                      <a:pPr algn="l"/>
                      <a:r>
                        <a:rPr lang="en-GB" sz="1100" dirty="0">
                          <a:solidFill>
                            <a:schemeClr val="tx1"/>
                          </a:solidFill>
                        </a:rPr>
                        <a:t>Know that people grow up at different rates and that is normal.</a:t>
                      </a:r>
                    </a:p>
                    <a:p>
                      <a:pPr algn="l"/>
                      <a:r>
                        <a:rPr lang="en-GB" sz="1100" dirty="0">
                          <a:solidFill>
                            <a:schemeClr val="tx1"/>
                          </a:solidFill>
                        </a:rPr>
                        <a:t>Know the names of male and female private body parts.</a:t>
                      </a:r>
                    </a:p>
                    <a:p>
                      <a:pPr algn="l"/>
                      <a:r>
                        <a:rPr lang="en-GB" sz="1100" dirty="0">
                          <a:solidFill>
                            <a:schemeClr val="tx1"/>
                          </a:solidFill>
                        </a:rPr>
                        <a:t>Know that there are correct names for private body parts and nicknames, and when to use them. </a:t>
                      </a:r>
                    </a:p>
                    <a:p>
                      <a:pPr algn="l"/>
                      <a:r>
                        <a:rPr lang="en-GB" sz="1100" dirty="0">
                          <a:solidFill>
                            <a:schemeClr val="tx1"/>
                          </a:solidFill>
                        </a:rPr>
                        <a:t>Know which parts of the body are private and that they belong to that person and that nobody has the right to hurt these.</a:t>
                      </a:r>
                    </a:p>
                    <a:p>
                      <a:pPr algn="l"/>
                      <a:r>
                        <a:rPr lang="en-GB" sz="1100" dirty="0">
                          <a:solidFill>
                            <a:schemeClr val="tx1"/>
                          </a:solidFill>
                        </a:rPr>
                        <a:t>Know who to ask for help if they are worried or frightened.</a:t>
                      </a:r>
                    </a:p>
                    <a:p>
                      <a:pPr algn="l"/>
                      <a:r>
                        <a:rPr lang="en-GB" sz="1100" dirty="0">
                          <a:solidFill>
                            <a:schemeClr val="tx1"/>
                          </a:solidFill>
                        </a:rPr>
                        <a:t>Know that learning brings about change.</a:t>
                      </a:r>
                      <a:endParaRPr kumimoji="0" lang="en-GB" sz="1100" b="0" i="0" u="none" strike="noStrike" kern="1200" cap="none" spc="0" normalizeH="0" baseline="0" noProof="0" dirty="0">
                        <a:ln>
                          <a:noFill/>
                        </a:ln>
                        <a:solidFill>
                          <a:schemeClr val="tx1"/>
                        </a:solidFill>
                        <a:effectLst/>
                        <a:uLnTx/>
                        <a:uFillTx/>
                        <a:latin typeface="+mn-lt"/>
                        <a:ea typeface="+mn-ea"/>
                        <a:cs typeface="+mn-cs"/>
                      </a:endParaRPr>
                    </a:p>
                  </a:txBody>
                  <a:tcPr>
                    <a:lnR w="12700" cap="flat" cmpd="sng" algn="ctr">
                      <a:solidFill>
                        <a:schemeClr val="tx1"/>
                      </a:solidFill>
                      <a:prstDash val="solid"/>
                      <a:round/>
                      <a:headEnd type="none" w="med" len="med"/>
                      <a:tailEnd type="none" w="med" len="med"/>
                    </a:lnR>
                  </a:tcPr>
                </a:tc>
                <a:tc rowSpan="3" hMerge="1">
                  <a:txBody>
                    <a:bodyPr/>
                    <a:lstStyle/>
                    <a:p>
                      <a:endParaRPr lang="en-GB"/>
                    </a:p>
                  </a:txBody>
                  <a:tcPr/>
                </a:tc>
                <a:tc rowSpan="3" hMerge="1">
                  <a:txBody>
                    <a:bodyPr/>
                    <a:lstStyle/>
                    <a:p>
                      <a:endParaRPr lang="en-GB"/>
                    </a:p>
                  </a:txBody>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2" vMerge="1">
                  <a:txBody>
                    <a:bodyPr/>
                    <a:lstStyle/>
                    <a:p>
                      <a:endParaRPr lang="en-GB"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vMerge="1">
                  <a:txBody>
                    <a:bodyPr/>
                    <a:lstStyle/>
                    <a:p>
                      <a:endParaRPr lang="en-GB"/>
                    </a:p>
                  </a:txBody>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sz="1100"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669403256"/>
                  </a:ext>
                </a:extLst>
              </a:tr>
              <a:tr h="384211">
                <a:tc gridSpan="3" vMerge="1">
                  <a:txBody>
                    <a:bodyPr/>
                    <a:lstStyle/>
                    <a:p>
                      <a:pPr algn="ctr"/>
                      <a:r>
                        <a:rPr lang="en-GB" sz="1100" dirty="0"/>
                        <a:t>Prior Learning</a:t>
                      </a:r>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pPr algn="ctr"/>
                      <a:endParaRPr lang="en-GB" sz="1100" dirty="0"/>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4">
                  <a:txBody>
                    <a:bodyPr/>
                    <a:lstStyle/>
                    <a:p>
                      <a:r>
                        <a:rPr lang="en-GB" sz="1100"/>
                        <a:t>Disciplinary Knowledge</a:t>
                      </a:r>
                      <a:endParaRPr lang="en-GB"/>
                    </a:p>
                  </a:txBody>
                  <a:tcPr/>
                </a:tc>
                <a:tc hMerge="1">
                  <a:txBody>
                    <a:bodyPr/>
                    <a:lstStyle/>
                    <a:p>
                      <a:pPr algn="ctr"/>
                      <a:r>
                        <a:rPr lang="en-GB" sz="1100"/>
                        <a:t>Disciplinary Knowledge</a:t>
                      </a:r>
                      <a:endParaRPr lang="en-GB" sz="1100" dirty="0"/>
                    </a:p>
                  </a:txBody>
                  <a:tcPr/>
                </a:tc>
                <a:tc hMerge="1">
                  <a:txBody>
                    <a:bodyPr/>
                    <a:lstStyle/>
                    <a:p>
                      <a:endParaRPr lang="en-GB"/>
                    </a:p>
                  </a:txBody>
                  <a:tcPr/>
                </a:tc>
                <a:tc hMerge="1">
                  <a:txBody>
                    <a:bodyPr/>
                    <a:lstStyle/>
                    <a:p>
                      <a:endParaRPr lang="en-GB" sz="1100" dirty="0"/>
                    </a:p>
                  </a:txBody>
                  <a:tcPr/>
                </a:tc>
                <a:extLst>
                  <a:ext uri="{0D108BD9-81ED-4DB2-BD59-A6C34878D82A}">
                    <a16:rowId xmlns:a16="http://schemas.microsoft.com/office/drawing/2014/main" val="2656242789"/>
                  </a:ext>
                </a:extLst>
              </a:tr>
              <a:tr h="750935">
                <a:tc gridSpan="3" vMerge="1">
                  <a:txBody>
                    <a:bodyPr/>
                    <a:lstStyle/>
                    <a:p>
                      <a:pPr algn="l"/>
                      <a:endParaRPr kumimoji="0" lang="en-GB" sz="1100" b="0" i="0" u="none" strike="noStrike" kern="1200" cap="none" spc="0" normalizeH="0" baseline="0" noProof="0" dirty="0">
                        <a:ln>
                          <a:noFill/>
                        </a:ln>
                        <a:solidFill>
                          <a:schemeClr val="tx1"/>
                        </a:solidFill>
                        <a:effectLst/>
                        <a:uLnTx/>
                        <a:uFillTx/>
                        <a:latin typeface="+mn-lt"/>
                        <a:ea typeface="+mn-ea"/>
                        <a:cs typeface="+mn-cs"/>
                      </a:endParaRPr>
                    </a:p>
                  </a:txBody>
                  <a:tcPr>
                    <a:lnR w="12700" cap="flat" cmpd="sng" algn="ctr">
                      <a:solidFill>
                        <a:schemeClr val="tx1"/>
                      </a:solidFill>
                      <a:prstDash val="solid"/>
                      <a:round/>
                      <a:headEnd type="none" w="med" len="med"/>
                      <a:tailEnd type="none" w="med" len="med"/>
                    </a:lnR>
                  </a:tcPr>
                </a:tc>
                <a:tc hMerge="1" vMerge="1">
                  <a:txBody>
                    <a:bodyPr/>
                    <a:lstStyle/>
                    <a:p>
                      <a:endParaRPr lang="en-GB"/>
                    </a:p>
                  </a:txBody>
                  <a:tcPr/>
                </a:tc>
                <a:tc hMerge="1" vMerge="1">
                  <a:txBody>
                    <a:bodyPr/>
                    <a:lstStyle/>
                    <a:p>
                      <a:endParaRPr lang="en-GB"/>
                    </a:p>
                  </a:txBody>
                  <a:tcPr/>
                </a:tc>
                <a:tc gridSpan="2" vMerge="1">
                  <a:txBody>
                    <a:bodyPr/>
                    <a:lstStyle/>
                    <a:p>
                      <a:endParaRPr lang="en-GB"/>
                    </a:p>
                  </a:txBody>
                  <a:tcPr/>
                </a:tc>
                <a:tc hMerge="1" vMerge="1">
                  <a:txBody>
                    <a:bodyPr/>
                    <a:lstStyle/>
                    <a:p>
                      <a:endParaRPr lang="en-GB"/>
                    </a:p>
                  </a:txBody>
                  <a:tcPr/>
                </a:tc>
                <a:tc rowSpan="3" gridSpan="4">
                  <a:txBody>
                    <a:bodyPr/>
                    <a:lstStyle/>
                    <a:p>
                      <a:r>
                        <a:rPr lang="en-GB" sz="1100" dirty="0">
                          <a:solidFill>
                            <a:srgbClr val="FFFF00"/>
                          </a:solidFill>
                        </a:rPr>
                        <a:t>Can appreciate that changes will happen and that some can be controlled and others not</a:t>
                      </a:r>
                      <a:r>
                        <a:rPr lang="en-GB" sz="1100" dirty="0"/>
                        <a:t>.</a:t>
                      </a:r>
                    </a:p>
                    <a:p>
                      <a:r>
                        <a:rPr lang="en-GB" sz="1100" dirty="0">
                          <a:solidFill>
                            <a:srgbClr val="FFFF00"/>
                          </a:solidFill>
                        </a:rPr>
                        <a:t>Be able to express how they feel about changes.</a:t>
                      </a:r>
                    </a:p>
                    <a:p>
                      <a:r>
                        <a:rPr lang="en-GB" sz="1100" dirty="0">
                          <a:solidFill>
                            <a:srgbClr val="FFFF00"/>
                          </a:solidFill>
                        </a:rPr>
                        <a:t>Show appreciation for people who are older.</a:t>
                      </a:r>
                    </a:p>
                    <a:p>
                      <a:r>
                        <a:rPr lang="en-GB" sz="1100" dirty="0">
                          <a:solidFill>
                            <a:srgbClr val="FFFF00"/>
                          </a:solidFill>
                        </a:rPr>
                        <a:t>Can recognise the independence and responsibilities they have now compared to being a baby or toddler.</a:t>
                      </a:r>
                    </a:p>
                    <a:p>
                      <a:r>
                        <a:rPr lang="en-GB" sz="1100" dirty="0">
                          <a:solidFill>
                            <a:srgbClr val="0070C0"/>
                          </a:solidFill>
                        </a:rPr>
                        <a:t>Can say who they would go to for help if worried or scared.</a:t>
                      </a:r>
                    </a:p>
                    <a:p>
                      <a:r>
                        <a:rPr lang="en-GB" sz="1100" dirty="0">
                          <a:solidFill>
                            <a:srgbClr val="0070C0"/>
                          </a:solidFill>
                        </a:rPr>
                        <a:t>Can say what types of touch they find comfortable/ uncomfortable.</a:t>
                      </a:r>
                    </a:p>
                    <a:p>
                      <a:r>
                        <a:rPr lang="en-GB" sz="1100" dirty="0">
                          <a:solidFill>
                            <a:srgbClr val="0070C0"/>
                          </a:solidFill>
                        </a:rPr>
                        <a:t>Be able to confidently ask someone to stop if they are being hurt or frightened.</a:t>
                      </a:r>
                    </a:p>
                    <a:p>
                      <a:r>
                        <a:rPr lang="en-GB" sz="1100" dirty="0">
                          <a:solidFill>
                            <a:srgbClr val="7030A0"/>
                          </a:solidFill>
                        </a:rPr>
                        <a:t>Can say what they are looking forward to in the next year.</a:t>
                      </a:r>
                    </a:p>
                    <a:p>
                      <a:pPr marL="0" marR="0" lvl="0" indent="0" algn="l" defTabSz="1280160" rtl="0" eaLnBrk="1" fontAlgn="auto" latinLnBrk="0" hangingPunct="1">
                        <a:lnSpc>
                          <a:spcPct val="100000"/>
                        </a:lnSpc>
                        <a:spcBef>
                          <a:spcPts val="0"/>
                        </a:spcBef>
                        <a:spcAft>
                          <a:spcPts val="0"/>
                        </a:spcAft>
                        <a:buClrTx/>
                        <a:buSzTx/>
                        <a:buFontTx/>
                        <a:buNone/>
                        <a:tabLst/>
                        <a:defRPr/>
                      </a:pPr>
                      <a:r>
                        <a:rPr lang="en-GB" sz="1100" dirty="0">
                          <a:solidFill>
                            <a:srgbClr val="7030A0"/>
                          </a:solidFill>
                        </a:rPr>
                        <a:t>Can say what greater responsibilities and freedoms they may have in the future.</a:t>
                      </a:r>
                    </a:p>
                    <a:p>
                      <a:endParaRPr lang="en-GB" sz="1100" dirty="0">
                        <a:solidFill>
                          <a:srgbClr val="7030A0"/>
                        </a:solidFill>
                      </a:endParaRPr>
                    </a:p>
                  </a:txBody>
                  <a:tcPr/>
                </a:tc>
                <a:tc rowSpan="3" hMerge="1">
                  <a:txBody>
                    <a:bodyPr/>
                    <a:lstStyle/>
                    <a:p>
                      <a:endParaRPr lang="en-GB"/>
                    </a:p>
                  </a:txBody>
                  <a:tcPr/>
                </a:tc>
                <a:tc rowSpan="3" hMerge="1">
                  <a:txBody>
                    <a:bodyPr/>
                    <a:lstStyle/>
                    <a:p>
                      <a:endParaRPr lang="en-GB"/>
                    </a:p>
                  </a:txBody>
                  <a:tcPr/>
                </a:tc>
                <a:tc rowSpan="3" hMerge="1">
                  <a:txBody>
                    <a:bodyPr/>
                    <a:lstStyle/>
                    <a:p>
                      <a:endParaRPr lang="en-GB"/>
                    </a:p>
                  </a:txBody>
                  <a:tcPr/>
                </a:tc>
                <a:extLst>
                  <a:ext uri="{0D108BD9-81ED-4DB2-BD59-A6C34878D82A}">
                    <a16:rowId xmlns:a16="http://schemas.microsoft.com/office/drawing/2014/main" val="3911263407"/>
                  </a:ext>
                </a:extLst>
              </a:tr>
              <a:tr h="365146">
                <a:tc gridSpan="3">
                  <a:txBody>
                    <a:bodyPr/>
                    <a:lstStyle/>
                    <a:p>
                      <a:r>
                        <a:rPr lang="en-GB" sz="1100" dirty="0"/>
                        <a:t>Future Learning</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sz="1100" dirty="0"/>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tc>
                <a:tc hMerge="1" vMerge="1">
                  <a:txBody>
                    <a:bodyPr/>
                    <a:lstStyle/>
                    <a:p>
                      <a:endParaRPr lang="en-GB"/>
                    </a:p>
                  </a:txBody>
                  <a:tcPr/>
                </a:tc>
                <a:tc gridSpan="4" vMerge="1">
                  <a:txBody>
                    <a:bodyPr/>
                    <a:lstStyle/>
                    <a:p>
                      <a:endParaRPr lang="en-GB" sz="1100" dirty="0">
                        <a:solidFill>
                          <a:srgbClr val="7030A0"/>
                        </a:solidFill>
                      </a:endParaRPr>
                    </a:p>
                  </a:txBody>
                  <a:tcPr/>
                </a:tc>
                <a:tc hMerge="1" vMerge="1">
                  <a:txBody>
                    <a:bodyPr/>
                    <a:lstStyle/>
                    <a:p>
                      <a:r>
                        <a:rPr lang="en-GB" sz="1100" dirty="0"/>
                        <a:t>I can tell you some ways in which I am the same as my friends.</a:t>
                      </a:r>
                    </a:p>
                    <a:p>
                      <a:r>
                        <a:rPr lang="en-GB" sz="1100" dirty="0"/>
                        <a:t>I can tell you some ways I am different from my friends.</a:t>
                      </a:r>
                    </a:p>
                    <a:p>
                      <a:r>
                        <a:rPr lang="en-GB" sz="1100" dirty="0"/>
                        <a:t>I understand how being bullied might feel.</a:t>
                      </a:r>
                    </a:p>
                    <a:p>
                      <a:r>
                        <a:rPr lang="en-GB" sz="1100" dirty="0"/>
                        <a:t>I can be kind to children who are bullied.</a:t>
                      </a:r>
                    </a:p>
                    <a:p>
                      <a:r>
                        <a:rPr lang="en-GB" sz="1100" dirty="0"/>
                        <a:t>I know how it feels to make a new friend.</a:t>
                      </a:r>
                    </a:p>
                    <a:p>
                      <a:r>
                        <a:rPr lang="en-GB" sz="1100" dirty="0"/>
                        <a:t>I understand these differences make us all special and unique.</a:t>
                      </a:r>
                    </a:p>
                  </a:txBody>
                  <a:tcPr/>
                </a:tc>
                <a:tc hMerge="1" vMerge="1">
                  <a:txBody>
                    <a:bodyPr/>
                    <a:lstStyle/>
                    <a:p>
                      <a:endParaRPr lang="en-GB"/>
                    </a:p>
                  </a:txBody>
                  <a:tcPr/>
                </a:tc>
                <a:tc hMerge="1" vMerge="1">
                  <a:txBody>
                    <a:bodyPr/>
                    <a:lstStyle/>
                    <a:p>
                      <a:endParaRPr lang="en-GB" sz="1100" dirty="0"/>
                    </a:p>
                  </a:txBody>
                  <a:tcPr/>
                </a:tc>
                <a:extLst>
                  <a:ext uri="{0D108BD9-81ED-4DB2-BD59-A6C34878D82A}">
                    <a16:rowId xmlns:a16="http://schemas.microsoft.com/office/drawing/2014/main" val="1740481448"/>
                  </a:ext>
                </a:extLst>
              </a:tr>
              <a:tr h="0">
                <a:tc gridSpan="3">
                  <a:txBody>
                    <a:bodyPr/>
                    <a:lstStyle/>
                    <a:p>
                      <a:r>
                        <a:rPr lang="en-GB" sz="1100" dirty="0"/>
                        <a:t>Year 3 –</a:t>
                      </a:r>
                    </a:p>
                    <a:p>
                      <a:r>
                        <a:rPr lang="en-GB" sz="1100" dirty="0"/>
                        <a:t>I understand how babies grow and develop in the Mother’s uterus I understand what a baby needs to live and grow.</a:t>
                      </a:r>
                    </a:p>
                    <a:p>
                      <a:r>
                        <a:rPr lang="en-GB" sz="1100" dirty="0"/>
                        <a:t>I understand that in animals and humans lots of changes happen between conception and growing up, and that usually it is the female who has the baby.</a:t>
                      </a:r>
                    </a:p>
                  </a:txBody>
                  <a:tcPr>
                    <a:lnR w="12700" cap="flat" cmpd="sng" algn="ctr">
                      <a:solidFill>
                        <a:schemeClr val="tx1"/>
                      </a:solidFill>
                      <a:prstDash val="solid"/>
                      <a:round/>
                      <a:headEnd type="none" w="med" len="med"/>
                      <a:tailEnd type="none" w="med" len="med"/>
                    </a:lnR>
                  </a:tcPr>
                </a:tc>
                <a:tc hMerge="1">
                  <a:txBody>
                    <a:bodyPr/>
                    <a:lstStyle/>
                    <a:p>
                      <a:endParaRPr lang="en-GB"/>
                    </a:p>
                  </a:txBody>
                  <a:tcPr/>
                </a:tc>
                <a:tc hMerge="1">
                  <a:txBody>
                    <a:bodyPr/>
                    <a:lstStyle/>
                    <a:p>
                      <a:endParaRPr lang="en-GB"/>
                    </a:p>
                  </a:txBody>
                  <a:tcPr>
                    <a:lnL w="12700" cap="flat" cmpd="sng" algn="ctr">
                      <a:solidFill>
                        <a:schemeClr val="tx1"/>
                      </a:solidFill>
                      <a:prstDash val="solid"/>
                      <a:round/>
                      <a:headEnd type="none" w="med" len="med"/>
                      <a:tailEnd type="none" w="med" len="med"/>
                    </a:lnL>
                  </a:tcPr>
                </a:tc>
                <a:tc gridSpan="2" vMerge="1">
                  <a:txBody>
                    <a:bodyPr/>
                    <a:lstStyle/>
                    <a:p>
                      <a:endParaRPr lang="en-GB"/>
                    </a:p>
                  </a:txBody>
                  <a:tcPr>
                    <a:lnL w="12700" cap="flat" cmpd="sng" algn="ctr">
                      <a:solidFill>
                        <a:schemeClr val="tx1"/>
                      </a:solidFill>
                      <a:prstDash val="solid"/>
                      <a:round/>
                      <a:headEnd type="none" w="med" len="med"/>
                      <a:tailEnd type="none" w="med" len="med"/>
                    </a:lnL>
                  </a:tcPr>
                </a:tc>
                <a:tc hMerge="1" vMerge="1">
                  <a:txBody>
                    <a:bodyPr/>
                    <a:lstStyle/>
                    <a:p>
                      <a:endParaRPr lang="en-GB"/>
                    </a:p>
                  </a:txBody>
                  <a:tcPr/>
                </a:tc>
                <a:tc gridSpan="4" vMerge="1">
                  <a:txBody>
                    <a:bodyPr/>
                    <a:lstStyle/>
                    <a:p>
                      <a:endParaRPr lang="en-GB"/>
                    </a:p>
                  </a:txBody>
                  <a:tcPr/>
                </a:tc>
                <a:tc hMerge="1" vMerge="1">
                  <a:txBody>
                    <a:bodyPr/>
                    <a:lstStyle/>
                    <a:p>
                      <a:endParaRPr lang="en-GB"/>
                    </a:p>
                  </a:txBody>
                  <a:tcPr/>
                </a:tc>
                <a:tc hMerge="1" vMerge="1">
                  <a:txBody>
                    <a:bodyPr/>
                    <a:lstStyle/>
                    <a:p>
                      <a:endParaRPr lang="en-GB"/>
                    </a:p>
                  </a:txBody>
                  <a:tcPr/>
                </a:tc>
                <a:tc hMerge="1" vMerge="1">
                  <a:txBody>
                    <a:bodyPr/>
                    <a:lstStyle/>
                    <a:p>
                      <a:endParaRPr lang="en-GB"/>
                    </a:p>
                  </a:txBody>
                  <a:tcPr/>
                </a:tc>
                <a:extLst>
                  <a:ext uri="{0D108BD9-81ED-4DB2-BD59-A6C34878D82A}">
                    <a16:rowId xmlns:a16="http://schemas.microsoft.com/office/drawing/2014/main" val="1920928782"/>
                  </a:ext>
                </a:extLst>
              </a:tr>
              <a:tr h="250626">
                <a:tc gridSpan="9">
                  <a:txBody>
                    <a:bodyPr/>
                    <a:lstStyle/>
                    <a:p>
                      <a:pPr algn="ctr"/>
                      <a:r>
                        <a:rPr lang="en-GB" sz="1100" dirty="0"/>
                        <a:t>Teaching Ideas</a:t>
                      </a:r>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sz="1100"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609749139"/>
                  </a:ext>
                </a:extLst>
              </a:tr>
              <a:tr h="388684">
                <a:tc>
                  <a:txBody>
                    <a:bodyPr/>
                    <a:lstStyle/>
                    <a:p>
                      <a:r>
                        <a:rPr lang="en-GB" sz="1600" dirty="0"/>
                        <a:t>Week One</a:t>
                      </a:r>
                    </a:p>
                  </a:txBody>
                  <a:tcPr/>
                </a:tc>
                <a:tc>
                  <a:txBody>
                    <a:bodyPr/>
                    <a:lstStyle/>
                    <a:p>
                      <a:r>
                        <a:rPr lang="en-GB" sz="1600" dirty="0"/>
                        <a:t>Week Two</a:t>
                      </a:r>
                    </a:p>
                  </a:txBody>
                  <a:tcPr/>
                </a:tc>
                <a:tc gridSpan="2">
                  <a:txBody>
                    <a:bodyPr/>
                    <a:lstStyle/>
                    <a:p>
                      <a:r>
                        <a:rPr lang="en-GB" sz="1600" dirty="0"/>
                        <a:t>Week Three</a:t>
                      </a:r>
                    </a:p>
                  </a:txBody>
                  <a:tcPr/>
                </a:tc>
                <a:tc hMerge="1">
                  <a:txBody>
                    <a:bodyPr/>
                    <a:lstStyle/>
                    <a:p>
                      <a:endParaRPr lang="en-GB" sz="1600" dirty="0"/>
                    </a:p>
                  </a:txBody>
                  <a:tcPr/>
                </a:tc>
                <a:tc gridSpan="2">
                  <a:txBody>
                    <a:bodyPr/>
                    <a:lstStyle/>
                    <a:p>
                      <a:pPr algn="ctr"/>
                      <a:r>
                        <a:rPr lang="en-GB" sz="1600" dirty="0"/>
                        <a:t>Week Four</a:t>
                      </a:r>
                    </a:p>
                  </a:txBody>
                  <a:tcPr/>
                </a:tc>
                <a:tc hMerge="1">
                  <a:txBody>
                    <a:bodyPr/>
                    <a:lstStyle/>
                    <a:p>
                      <a:pPr algn="ctr"/>
                      <a:endParaRPr lang="en-GB" sz="1600" dirty="0"/>
                    </a:p>
                  </a:txBody>
                  <a:tcPr/>
                </a:tc>
                <a:tc gridSpan="2">
                  <a:txBody>
                    <a:bodyPr/>
                    <a:lstStyle/>
                    <a:p>
                      <a:pPr algn="ctr"/>
                      <a:r>
                        <a:rPr lang="en-GB" sz="1600" dirty="0"/>
                        <a:t>Week Five </a:t>
                      </a:r>
                    </a:p>
                  </a:txBody>
                  <a:tcPr/>
                </a:tc>
                <a:tc hMerge="1">
                  <a:txBody>
                    <a:bodyPr/>
                    <a:lstStyle/>
                    <a:p>
                      <a:pPr algn="ctr"/>
                      <a:endParaRPr lang="en-GB" sz="1600" dirty="0"/>
                    </a:p>
                  </a:txBody>
                  <a:tcPr/>
                </a:tc>
                <a:tc>
                  <a:txBody>
                    <a:bodyPr/>
                    <a:lstStyle/>
                    <a:p>
                      <a:pPr algn="ctr"/>
                      <a:r>
                        <a:rPr lang="en-GB" sz="1600" dirty="0"/>
                        <a:t>Week Six</a:t>
                      </a:r>
                    </a:p>
                  </a:txBody>
                  <a:tcPr/>
                </a:tc>
                <a:extLst>
                  <a:ext uri="{0D108BD9-81ED-4DB2-BD59-A6C34878D82A}">
                    <a16:rowId xmlns:a16="http://schemas.microsoft.com/office/drawing/2014/main" val="560451775"/>
                  </a:ext>
                </a:extLst>
              </a:tr>
              <a:tr h="986177">
                <a:tc>
                  <a:txBody>
                    <a:bodyPr/>
                    <a:lstStyle/>
                    <a:p>
                      <a:pPr algn="ctr"/>
                      <a:r>
                        <a:rPr lang="en-GB" sz="1050" b="0" i="0" kern="1200" dirty="0">
                          <a:solidFill>
                            <a:srgbClr val="FF0000"/>
                          </a:solidFill>
                          <a:effectLst/>
                          <a:latin typeface="+mn-lt"/>
                          <a:ea typeface="+mn-ea"/>
                          <a:cs typeface="Arial" panose="020B0604020202020204" pitchFamily="34" charset="0"/>
                        </a:rPr>
                        <a:t>Life Cycles in Nature</a:t>
                      </a:r>
                    </a:p>
                    <a:p>
                      <a:pPr algn="ctr"/>
                      <a:endParaRPr lang="en-GB" sz="1050" b="0" i="0" kern="1200" dirty="0">
                        <a:solidFill>
                          <a:schemeClr val="tx1"/>
                        </a:solidFill>
                        <a:effectLst/>
                        <a:latin typeface="+mn-lt"/>
                        <a:ea typeface="+mn-ea"/>
                        <a:cs typeface="Arial" panose="020B0604020202020204" pitchFamily="34" charset="0"/>
                      </a:endParaRPr>
                    </a:p>
                    <a:p>
                      <a:pPr algn="ctr"/>
                      <a:endParaRPr lang="en-GB" sz="1050" b="0" i="0" kern="1200" dirty="0">
                        <a:solidFill>
                          <a:schemeClr val="tx1"/>
                        </a:solidFill>
                        <a:effectLst/>
                        <a:latin typeface="+mn-lt"/>
                        <a:ea typeface="+mn-ea"/>
                        <a:cs typeface="Arial" panose="020B0604020202020204" pitchFamily="34" charset="0"/>
                      </a:endParaRPr>
                    </a:p>
                    <a:p>
                      <a:pPr algn="ctr"/>
                      <a:endParaRPr lang="en-GB" sz="1000" b="0" i="0" kern="1200" dirty="0">
                        <a:solidFill>
                          <a:schemeClr val="tx1"/>
                        </a:solidFill>
                        <a:effectLst/>
                        <a:latin typeface="+mn-lt"/>
                        <a:ea typeface="+mn-ea"/>
                        <a:cs typeface="Arial" panose="020B0604020202020204" pitchFamily="34" charset="0"/>
                      </a:endParaRPr>
                    </a:p>
                    <a:p>
                      <a:pPr algn="ctr"/>
                      <a:endParaRPr lang="en-GB" sz="300" dirty="0">
                        <a:solidFill>
                          <a:srgbClr val="FF0000"/>
                        </a:solidFill>
                        <a:latin typeface="+mn-lt"/>
                        <a:cs typeface="Arial" panose="020B0604020202020204" pitchFamily="34" charset="0"/>
                      </a:endParaRPr>
                    </a:p>
                  </a:txBody>
                  <a:tcPr/>
                </a:tc>
                <a:tc>
                  <a:txBody>
                    <a:bodyPr/>
                    <a:lstStyle/>
                    <a:p>
                      <a:pPr algn="ctr"/>
                      <a:r>
                        <a:rPr lang="en-GB" sz="1100" dirty="0">
                          <a:solidFill>
                            <a:srgbClr val="FF6600"/>
                          </a:solidFill>
                        </a:rPr>
                        <a:t>Growing from young to old</a:t>
                      </a:r>
                    </a:p>
                    <a:p>
                      <a:endParaRPr lang="en-GB" sz="1100" dirty="0"/>
                    </a:p>
                  </a:txBody>
                  <a:tcPr/>
                </a:tc>
                <a:tc gridSpan="2">
                  <a:txBody>
                    <a:bodyPr/>
                    <a:lstStyle/>
                    <a:p>
                      <a:pPr algn="ctr"/>
                      <a:r>
                        <a:rPr lang="en-GB" sz="1100" dirty="0">
                          <a:solidFill>
                            <a:srgbClr val="FFFF00"/>
                          </a:solidFill>
                        </a:rPr>
                        <a:t>The Changing me</a:t>
                      </a:r>
                      <a:endParaRPr lang="en-GB" sz="1100" dirty="0">
                        <a:solidFill>
                          <a:schemeClr val="tx1"/>
                        </a:solidFill>
                      </a:endParaRPr>
                    </a:p>
                  </a:txBody>
                  <a:tcPr/>
                </a:tc>
                <a:tc hMerge="1">
                  <a:txBody>
                    <a:bodyPr/>
                    <a:lstStyle/>
                    <a:p>
                      <a:pPr algn="l"/>
                      <a:endParaRPr lang="en-GB" sz="1100" dirty="0">
                        <a:solidFill>
                          <a:schemeClr val="tx1"/>
                        </a:solidFill>
                      </a:endParaRPr>
                    </a:p>
                  </a:txBody>
                  <a:tcPr/>
                </a:tc>
                <a:tc gridSpan="2">
                  <a:txBody>
                    <a:bodyPr/>
                    <a:lstStyle/>
                    <a:p>
                      <a:pPr algn="ctr"/>
                      <a:r>
                        <a:rPr lang="en-GB" sz="1100" dirty="0">
                          <a:solidFill>
                            <a:srgbClr val="00CC00"/>
                          </a:solidFill>
                        </a:rPr>
                        <a:t>Boys and girls bodies</a:t>
                      </a:r>
                    </a:p>
                  </a:txBody>
                  <a:tcPr/>
                </a:tc>
                <a:tc hMerge="1">
                  <a:txBody>
                    <a:bodyPr/>
                    <a:lstStyle/>
                    <a:p>
                      <a:pPr algn="ctr"/>
                      <a:endParaRPr lang="en-GB" sz="1100" dirty="0">
                        <a:solidFill>
                          <a:schemeClr val="tx1"/>
                        </a:solidFill>
                      </a:endParaRPr>
                    </a:p>
                  </a:txBody>
                  <a:tcPr/>
                </a:tc>
                <a:tc gridSpan="2">
                  <a:txBody>
                    <a:bodyPr/>
                    <a:lstStyle/>
                    <a:p>
                      <a:pPr algn="ctr"/>
                      <a:r>
                        <a:rPr lang="en-GB" sz="1100" dirty="0">
                          <a:solidFill>
                            <a:srgbClr val="0070C0"/>
                          </a:solidFill>
                        </a:rPr>
                        <a:t>Assertiveness</a:t>
                      </a:r>
                    </a:p>
                    <a:p>
                      <a:pPr algn="ctr"/>
                      <a:endParaRPr lang="en-GB" sz="1100" dirty="0">
                        <a:solidFill>
                          <a:srgbClr val="0070C0"/>
                        </a:solidFill>
                      </a:endParaRPr>
                    </a:p>
                  </a:txBody>
                  <a:tcPr/>
                </a:tc>
                <a:tc hMerge="1">
                  <a:txBody>
                    <a:bodyPr/>
                    <a:lstStyle/>
                    <a:p>
                      <a:pPr algn="l"/>
                      <a:endParaRPr lang="en-GB" sz="1100" dirty="0">
                        <a:solidFill>
                          <a:schemeClr val="tx1"/>
                        </a:solidFill>
                      </a:endParaRPr>
                    </a:p>
                  </a:txBody>
                  <a:tcPr/>
                </a:tc>
                <a:tc>
                  <a:txBody>
                    <a:bodyPr/>
                    <a:lstStyle/>
                    <a:p>
                      <a:pPr algn="l"/>
                      <a:r>
                        <a:rPr lang="en-GB" sz="1100" dirty="0">
                          <a:solidFill>
                            <a:srgbClr val="7030A0"/>
                          </a:solidFill>
                        </a:rPr>
                        <a:t>Looking Ahead</a:t>
                      </a:r>
                    </a:p>
                    <a:p>
                      <a:pPr algn="l"/>
                      <a:endParaRPr lang="en-GB" sz="1100" dirty="0">
                        <a:solidFill>
                          <a:srgbClr val="7030A0"/>
                        </a:solidFill>
                      </a:endParaRPr>
                    </a:p>
                  </a:txBody>
                  <a:tcPr/>
                </a:tc>
                <a:extLst>
                  <a:ext uri="{0D108BD9-81ED-4DB2-BD59-A6C34878D82A}">
                    <a16:rowId xmlns:a16="http://schemas.microsoft.com/office/drawing/2014/main" val="3235056895"/>
                  </a:ext>
                </a:extLst>
              </a:tr>
            </a:tbl>
          </a:graphicData>
        </a:graphic>
      </p:graphicFrame>
      <p:sp>
        <p:nvSpPr>
          <p:cNvPr id="12" name="TextBox 11"/>
          <p:cNvSpPr txBox="1"/>
          <p:nvPr/>
        </p:nvSpPr>
        <p:spPr>
          <a:xfrm>
            <a:off x="330086" y="9283845"/>
            <a:ext cx="12141426"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Big Finish</a:t>
            </a:r>
            <a:r>
              <a:rPr lang="en-GB" b="1"/>
              <a:t>: Wishes for year 3</a:t>
            </a:r>
            <a:endParaRPr lang="en-GB" b="1" dirty="0"/>
          </a:p>
        </p:txBody>
      </p:sp>
      <p:sp>
        <p:nvSpPr>
          <p:cNvPr id="28" name="TextBox 27"/>
          <p:cNvSpPr txBox="1"/>
          <p:nvPr/>
        </p:nvSpPr>
        <p:spPr>
          <a:xfrm>
            <a:off x="1873606" y="264809"/>
            <a:ext cx="9481717" cy="369332"/>
          </a:xfrm>
          <a:prstGeom prst="rect">
            <a:avLst/>
          </a:prstGeom>
          <a:solidFill>
            <a:schemeClr val="bg1">
              <a:lumMod val="85000"/>
            </a:schemeClr>
          </a:solidFill>
          <a:ln>
            <a:solidFill>
              <a:schemeClr val="tx1"/>
            </a:solidFill>
          </a:ln>
        </p:spPr>
        <p:txBody>
          <a:bodyPr wrap="square" rtlCol="0">
            <a:spAutoFit/>
          </a:bodyPr>
          <a:lstStyle/>
          <a:p>
            <a:pPr algn="ctr"/>
            <a:r>
              <a:rPr lang="en-GB" b="1" dirty="0"/>
              <a:t>Year group: 2 Term: Summer 2 Topic: Changing Me</a:t>
            </a:r>
          </a:p>
        </p:txBody>
      </p:sp>
      <p:pic>
        <p:nvPicPr>
          <p:cNvPr id="2" name="Picture 1"/>
          <p:cNvPicPr>
            <a:picLocks noChangeAspect="1"/>
          </p:cNvPicPr>
          <p:nvPr/>
        </p:nvPicPr>
        <p:blipFill>
          <a:blip r:embed="rId2"/>
          <a:stretch>
            <a:fillRect/>
          </a:stretch>
        </p:blipFill>
        <p:spPr>
          <a:xfrm>
            <a:off x="11825088" y="283775"/>
            <a:ext cx="646424" cy="675542"/>
          </a:xfrm>
          <a:prstGeom prst="rect">
            <a:avLst/>
          </a:prstGeom>
        </p:spPr>
      </p:pic>
      <p:pic>
        <p:nvPicPr>
          <p:cNvPr id="18" name="Picture 17">
            <a:extLst>
              <a:ext uri="{FF2B5EF4-FFF2-40B4-BE49-F238E27FC236}">
                <a16:creationId xmlns:a16="http://schemas.microsoft.com/office/drawing/2014/main" id="{83E74122-4B73-4F42-AC28-B8E60E6618AB}"/>
              </a:ext>
            </a:extLst>
          </p:cNvPr>
          <p:cNvPicPr>
            <a:picLocks noChangeAspect="1"/>
          </p:cNvPicPr>
          <p:nvPr/>
        </p:nvPicPr>
        <p:blipFill>
          <a:blip r:embed="rId3"/>
          <a:stretch>
            <a:fillRect/>
          </a:stretch>
        </p:blipFill>
        <p:spPr>
          <a:xfrm>
            <a:off x="11041989" y="306607"/>
            <a:ext cx="783099" cy="729947"/>
          </a:xfrm>
          <a:prstGeom prst="rect">
            <a:avLst/>
          </a:prstGeom>
        </p:spPr>
      </p:pic>
      <p:pic>
        <p:nvPicPr>
          <p:cNvPr id="6" name="Picture 5">
            <a:extLst>
              <a:ext uri="{FF2B5EF4-FFF2-40B4-BE49-F238E27FC236}">
                <a16:creationId xmlns:a16="http://schemas.microsoft.com/office/drawing/2014/main" id="{0C8F0DF4-BEB2-4A4D-AFAE-EAE17E004362}"/>
              </a:ext>
            </a:extLst>
          </p:cNvPr>
          <p:cNvPicPr>
            <a:picLocks noChangeAspect="1"/>
          </p:cNvPicPr>
          <p:nvPr/>
        </p:nvPicPr>
        <p:blipFill>
          <a:blip r:embed="rId4"/>
          <a:stretch>
            <a:fillRect/>
          </a:stretch>
        </p:blipFill>
        <p:spPr>
          <a:xfrm>
            <a:off x="10757133" y="3393669"/>
            <a:ext cx="1052704" cy="1406931"/>
          </a:xfrm>
          <a:prstGeom prst="rect">
            <a:avLst/>
          </a:prstGeom>
        </p:spPr>
      </p:pic>
      <p:pic>
        <p:nvPicPr>
          <p:cNvPr id="14" name="Picture 13">
            <a:extLst>
              <a:ext uri="{FF2B5EF4-FFF2-40B4-BE49-F238E27FC236}">
                <a16:creationId xmlns:a16="http://schemas.microsoft.com/office/drawing/2014/main" id="{3AE14D05-BF8D-4599-ADB9-38C934E71C63}"/>
              </a:ext>
            </a:extLst>
          </p:cNvPr>
          <p:cNvPicPr>
            <a:picLocks noChangeAspect="1"/>
          </p:cNvPicPr>
          <p:nvPr/>
        </p:nvPicPr>
        <p:blipFill>
          <a:blip r:embed="rId5"/>
          <a:stretch>
            <a:fillRect/>
          </a:stretch>
        </p:blipFill>
        <p:spPr>
          <a:xfrm>
            <a:off x="7909599" y="4169344"/>
            <a:ext cx="1071563" cy="728663"/>
          </a:xfrm>
          <a:prstGeom prst="rect">
            <a:avLst/>
          </a:prstGeom>
        </p:spPr>
      </p:pic>
      <p:pic>
        <p:nvPicPr>
          <p:cNvPr id="22" name="Picture 21">
            <a:extLst>
              <a:ext uri="{FF2B5EF4-FFF2-40B4-BE49-F238E27FC236}">
                <a16:creationId xmlns:a16="http://schemas.microsoft.com/office/drawing/2014/main" id="{4649FB74-3A2F-4EE8-8E72-77F431F01C04}"/>
              </a:ext>
            </a:extLst>
          </p:cNvPr>
          <p:cNvPicPr>
            <a:picLocks noChangeAspect="1"/>
          </p:cNvPicPr>
          <p:nvPr/>
        </p:nvPicPr>
        <p:blipFill>
          <a:blip r:embed="rId6"/>
          <a:stretch>
            <a:fillRect/>
          </a:stretch>
        </p:blipFill>
        <p:spPr>
          <a:xfrm>
            <a:off x="1055785" y="8373137"/>
            <a:ext cx="517931" cy="512331"/>
          </a:xfrm>
          <a:prstGeom prst="rect">
            <a:avLst/>
          </a:prstGeom>
        </p:spPr>
      </p:pic>
      <p:pic>
        <p:nvPicPr>
          <p:cNvPr id="26" name="Picture 25">
            <a:extLst>
              <a:ext uri="{FF2B5EF4-FFF2-40B4-BE49-F238E27FC236}">
                <a16:creationId xmlns:a16="http://schemas.microsoft.com/office/drawing/2014/main" id="{215E5441-A552-42BC-8876-F287C5AE38EF}"/>
              </a:ext>
            </a:extLst>
          </p:cNvPr>
          <p:cNvPicPr>
            <a:picLocks noChangeAspect="1"/>
          </p:cNvPicPr>
          <p:nvPr/>
        </p:nvPicPr>
        <p:blipFill>
          <a:blip r:embed="rId7"/>
          <a:stretch>
            <a:fillRect/>
          </a:stretch>
        </p:blipFill>
        <p:spPr>
          <a:xfrm>
            <a:off x="3128602" y="8373137"/>
            <a:ext cx="399380" cy="477565"/>
          </a:xfrm>
          <a:prstGeom prst="rect">
            <a:avLst/>
          </a:prstGeom>
        </p:spPr>
      </p:pic>
      <p:pic>
        <p:nvPicPr>
          <p:cNvPr id="29" name="Picture 28">
            <a:extLst>
              <a:ext uri="{FF2B5EF4-FFF2-40B4-BE49-F238E27FC236}">
                <a16:creationId xmlns:a16="http://schemas.microsoft.com/office/drawing/2014/main" id="{1F16BF0E-2B50-4C13-9A93-0826E6A746D3}"/>
              </a:ext>
            </a:extLst>
          </p:cNvPr>
          <p:cNvPicPr>
            <a:picLocks noChangeAspect="1"/>
          </p:cNvPicPr>
          <p:nvPr/>
        </p:nvPicPr>
        <p:blipFill>
          <a:blip r:embed="rId8"/>
          <a:stretch>
            <a:fillRect/>
          </a:stretch>
        </p:blipFill>
        <p:spPr>
          <a:xfrm>
            <a:off x="7259115" y="8380812"/>
            <a:ext cx="401048" cy="505431"/>
          </a:xfrm>
          <a:prstGeom prst="rect">
            <a:avLst/>
          </a:prstGeom>
        </p:spPr>
      </p:pic>
      <p:pic>
        <p:nvPicPr>
          <p:cNvPr id="17" name="Picture 16">
            <a:extLst>
              <a:ext uri="{FF2B5EF4-FFF2-40B4-BE49-F238E27FC236}">
                <a16:creationId xmlns:a16="http://schemas.microsoft.com/office/drawing/2014/main" id="{ABA178CF-E6DF-4118-A010-65CDBCB4559F}"/>
              </a:ext>
            </a:extLst>
          </p:cNvPr>
          <p:cNvPicPr>
            <a:picLocks noChangeAspect="1"/>
          </p:cNvPicPr>
          <p:nvPr/>
        </p:nvPicPr>
        <p:blipFill>
          <a:blip r:embed="rId9"/>
          <a:stretch>
            <a:fillRect/>
          </a:stretch>
        </p:blipFill>
        <p:spPr>
          <a:xfrm>
            <a:off x="5072836" y="8390519"/>
            <a:ext cx="469650" cy="477565"/>
          </a:xfrm>
          <a:prstGeom prst="rect">
            <a:avLst/>
          </a:prstGeom>
        </p:spPr>
      </p:pic>
      <p:pic>
        <p:nvPicPr>
          <p:cNvPr id="5" name="Picture 4">
            <a:extLst>
              <a:ext uri="{FF2B5EF4-FFF2-40B4-BE49-F238E27FC236}">
                <a16:creationId xmlns:a16="http://schemas.microsoft.com/office/drawing/2014/main" id="{CB0A51B5-5166-4048-9AAC-8A0DE7E19F7C}"/>
              </a:ext>
            </a:extLst>
          </p:cNvPr>
          <p:cNvPicPr>
            <a:picLocks noChangeAspect="1"/>
          </p:cNvPicPr>
          <p:nvPr/>
        </p:nvPicPr>
        <p:blipFill>
          <a:blip r:embed="rId10"/>
          <a:stretch>
            <a:fillRect/>
          </a:stretch>
        </p:blipFill>
        <p:spPr>
          <a:xfrm>
            <a:off x="9273619" y="8345762"/>
            <a:ext cx="469650" cy="567077"/>
          </a:xfrm>
          <a:prstGeom prst="rect">
            <a:avLst/>
          </a:prstGeom>
        </p:spPr>
      </p:pic>
      <p:pic>
        <p:nvPicPr>
          <p:cNvPr id="8" name="Picture 7">
            <a:extLst>
              <a:ext uri="{FF2B5EF4-FFF2-40B4-BE49-F238E27FC236}">
                <a16:creationId xmlns:a16="http://schemas.microsoft.com/office/drawing/2014/main" id="{C2A4EFE9-8FAF-4CBA-9619-3B74D1C5B834}"/>
              </a:ext>
            </a:extLst>
          </p:cNvPr>
          <p:cNvPicPr>
            <a:picLocks noChangeAspect="1"/>
          </p:cNvPicPr>
          <p:nvPr/>
        </p:nvPicPr>
        <p:blipFill>
          <a:blip r:embed="rId11"/>
          <a:stretch>
            <a:fillRect/>
          </a:stretch>
        </p:blipFill>
        <p:spPr>
          <a:xfrm>
            <a:off x="11089641" y="8345762"/>
            <a:ext cx="736636" cy="477565"/>
          </a:xfrm>
          <a:prstGeom prst="rect">
            <a:avLst/>
          </a:prstGeom>
        </p:spPr>
      </p:pic>
    </p:spTree>
    <p:extLst>
      <p:ext uri="{BB962C8B-B14F-4D97-AF65-F5344CB8AC3E}">
        <p14:creationId xmlns:p14="http://schemas.microsoft.com/office/powerpoint/2010/main" val="74890794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1724</TotalTime>
  <Words>774</Words>
  <Application>Microsoft Office PowerPoint</Application>
  <PresentationFormat>A3 Paper (297x420 mm)</PresentationFormat>
  <Paragraphs>68</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OneIT Services and Solutions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 Bedwell</dc:creator>
  <cp:lastModifiedBy>Leesa Best</cp:lastModifiedBy>
  <cp:revision>80</cp:revision>
  <dcterms:created xsi:type="dcterms:W3CDTF">2021-12-06T11:27:23Z</dcterms:created>
  <dcterms:modified xsi:type="dcterms:W3CDTF">2025-01-06T13:51:27Z</dcterms:modified>
</cp:coreProperties>
</file>