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61" d="100"/>
          <a:sy n="61" d="100"/>
        </p:scale>
        <p:origin x="1267"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19260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26080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78373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551615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C0EEF-DAED-4B92-9E7A-58BD69AC3030}" type="datetimeFigureOut">
              <a:rPr lang="en-GB" smtClean="0"/>
              <a:t>06/01/2025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206276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C0EEF-DAED-4B92-9E7A-58BD69AC3030}" type="datetimeFigureOut">
              <a:rPr lang="en-GB" smtClean="0"/>
              <a:t>06/01/2025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290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C0EEF-DAED-4B92-9E7A-58BD69AC3030}" type="datetimeFigureOut">
              <a:rPr lang="en-GB" smtClean="0"/>
              <a:t>06/01/2025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0944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14703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06141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48650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080312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87DC0EEF-DAED-4B92-9E7A-58BD69AC3030}" type="datetimeFigureOut">
              <a:rPr lang="en-GB" smtClean="0"/>
              <a:t>06/01/2025</a:t>
            </a:fld>
            <a:endParaRPr lang="en-GB"/>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23DC25CC-385F-47EF-AA3D-D4B9858D2BEB}" type="slidenum">
              <a:rPr lang="en-GB" smtClean="0"/>
              <a:t>‹#›</a:t>
            </a:fld>
            <a:endParaRPr lang="en-GB"/>
          </a:p>
        </p:txBody>
      </p:sp>
    </p:spTree>
    <p:extLst>
      <p:ext uri="{BB962C8B-B14F-4D97-AF65-F5344CB8AC3E}">
        <p14:creationId xmlns:p14="http://schemas.microsoft.com/office/powerpoint/2010/main" val="4065448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12801600" cy="9601200"/>
          </a:xfrm>
          <a:prstGeom prst="frame">
            <a:avLst>
              <a:gd name="adj1" fmla="val 2089"/>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en-GB" sz="1246">
              <a:solidFill>
                <a:schemeClr val="tx1"/>
              </a:solidFill>
            </a:endParaRPr>
          </a:p>
        </p:txBody>
      </p:sp>
      <p:sp>
        <p:nvSpPr>
          <p:cNvPr id="9" name="TextBox 8"/>
          <p:cNvSpPr txBox="1"/>
          <p:nvPr/>
        </p:nvSpPr>
        <p:spPr>
          <a:xfrm>
            <a:off x="5354167" y="262826"/>
            <a:ext cx="2093265" cy="348109"/>
          </a:xfrm>
          <a:prstGeom prst="rect">
            <a:avLst/>
          </a:prstGeom>
          <a:noFill/>
        </p:spPr>
        <p:txBody>
          <a:bodyPr wrap="none" rtlCol="0">
            <a:spAutoFit/>
          </a:bodyPr>
          <a:lstStyle/>
          <a:p>
            <a:r>
              <a:rPr lang="en-GB" sz="1662" dirty="0"/>
              <a:t>Unit 2: Roman Britain </a:t>
            </a:r>
          </a:p>
        </p:txBody>
      </p:sp>
      <p:graphicFrame>
        <p:nvGraphicFramePr>
          <p:cNvPr id="10" name="Table 9"/>
          <p:cNvGraphicFramePr>
            <a:graphicFrameLocks noGrp="1"/>
          </p:cNvGraphicFramePr>
          <p:nvPr>
            <p:extLst>
              <p:ext uri="{D42A27DB-BD31-4B8C-83A1-F6EECF244321}">
                <p14:modId xmlns:p14="http://schemas.microsoft.com/office/powerpoint/2010/main" val="1830640058"/>
              </p:ext>
            </p:extLst>
          </p:nvPr>
        </p:nvGraphicFramePr>
        <p:xfrm>
          <a:off x="330086" y="662363"/>
          <a:ext cx="12141426" cy="8821523"/>
        </p:xfrm>
        <a:graphic>
          <a:graphicData uri="http://schemas.openxmlformats.org/drawingml/2006/table">
            <a:tbl>
              <a:tblPr firstRow="1" bandRow="1">
                <a:tableStyleId>{5940675A-B579-460E-94D1-54222C63F5DA}</a:tableStyleId>
              </a:tblPr>
              <a:tblGrid>
                <a:gridCol w="2023571">
                  <a:extLst>
                    <a:ext uri="{9D8B030D-6E8A-4147-A177-3AD203B41FA5}">
                      <a16:colId xmlns:a16="http://schemas.microsoft.com/office/drawing/2014/main" val="3597595348"/>
                    </a:ext>
                  </a:extLst>
                </a:gridCol>
                <a:gridCol w="2023571">
                  <a:extLst>
                    <a:ext uri="{9D8B030D-6E8A-4147-A177-3AD203B41FA5}">
                      <a16:colId xmlns:a16="http://schemas.microsoft.com/office/drawing/2014/main" val="1615232983"/>
                    </a:ext>
                  </a:extLst>
                </a:gridCol>
                <a:gridCol w="745917">
                  <a:extLst>
                    <a:ext uri="{9D8B030D-6E8A-4147-A177-3AD203B41FA5}">
                      <a16:colId xmlns:a16="http://schemas.microsoft.com/office/drawing/2014/main" val="1150712378"/>
                    </a:ext>
                  </a:extLst>
                </a:gridCol>
                <a:gridCol w="1277654">
                  <a:extLst>
                    <a:ext uri="{9D8B030D-6E8A-4147-A177-3AD203B41FA5}">
                      <a16:colId xmlns:a16="http://schemas.microsoft.com/office/drawing/2014/main" val="685584595"/>
                    </a:ext>
                  </a:extLst>
                </a:gridCol>
                <a:gridCol w="851771">
                  <a:extLst>
                    <a:ext uri="{9D8B030D-6E8A-4147-A177-3AD203B41FA5}">
                      <a16:colId xmlns:a16="http://schemas.microsoft.com/office/drawing/2014/main" val="1772355279"/>
                    </a:ext>
                  </a:extLst>
                </a:gridCol>
                <a:gridCol w="1171800">
                  <a:extLst>
                    <a:ext uri="{9D8B030D-6E8A-4147-A177-3AD203B41FA5}">
                      <a16:colId xmlns:a16="http://schemas.microsoft.com/office/drawing/2014/main" val="4234434123"/>
                    </a:ext>
                  </a:extLst>
                </a:gridCol>
                <a:gridCol w="1446140">
                  <a:extLst>
                    <a:ext uri="{9D8B030D-6E8A-4147-A177-3AD203B41FA5}">
                      <a16:colId xmlns:a16="http://schemas.microsoft.com/office/drawing/2014/main" val="3947937341"/>
                    </a:ext>
                  </a:extLst>
                </a:gridCol>
                <a:gridCol w="577431">
                  <a:extLst>
                    <a:ext uri="{9D8B030D-6E8A-4147-A177-3AD203B41FA5}">
                      <a16:colId xmlns:a16="http://schemas.microsoft.com/office/drawing/2014/main" val="2930983520"/>
                    </a:ext>
                  </a:extLst>
                </a:gridCol>
                <a:gridCol w="2023571">
                  <a:extLst>
                    <a:ext uri="{9D8B030D-6E8A-4147-A177-3AD203B41FA5}">
                      <a16:colId xmlns:a16="http://schemas.microsoft.com/office/drawing/2014/main" val="3713051723"/>
                    </a:ext>
                  </a:extLst>
                </a:gridCol>
              </a:tblGrid>
              <a:tr h="250626">
                <a:tc gridSpan="3">
                  <a:txBody>
                    <a:bodyPr/>
                    <a:lstStyle/>
                    <a:p>
                      <a:pPr algn="ctr"/>
                      <a:r>
                        <a:rPr lang="en-GB" sz="1100" dirty="0"/>
                        <a:t>Key Objectives</a:t>
                      </a:r>
                    </a:p>
                  </a:txBody>
                  <a:tcPr/>
                </a:tc>
                <a:tc hMerge="1">
                  <a:txBody>
                    <a:bodyPr/>
                    <a:lstStyle/>
                    <a:p>
                      <a:endParaRPr lang="en-GB"/>
                    </a:p>
                  </a:txBody>
                  <a:tcPr/>
                </a:tc>
                <a:tc hMerge="1">
                  <a:txBody>
                    <a:bodyPr/>
                    <a:lstStyle/>
                    <a:p>
                      <a:pPr algn="ctr"/>
                      <a:r>
                        <a:rPr lang="en-GB" sz="1100"/>
                        <a:t>Substantive Knowledge </a:t>
                      </a:r>
                      <a:endParaRPr lang="en-GB" sz="1100" dirty="0"/>
                    </a:p>
                  </a:txBody>
                  <a:tcPr/>
                </a:tc>
                <a:tc gridSpan="2">
                  <a:txBody>
                    <a:bodyPr/>
                    <a:lstStyle/>
                    <a:p>
                      <a:r>
                        <a:rPr lang="en-GB" sz="1100"/>
                        <a:t>Substantive Knowledge </a:t>
                      </a:r>
                      <a:endParaRPr lang="en-GB"/>
                    </a:p>
                  </a:txBody>
                  <a:tcPr/>
                </a:tc>
                <a:tc hMerge="1">
                  <a:txBody>
                    <a:bodyPr/>
                    <a:lstStyle/>
                    <a:p>
                      <a:endParaRPr lang="en-GB"/>
                    </a:p>
                  </a:txBody>
                  <a:tcPr/>
                </a:tc>
                <a:tc gridSpan="4">
                  <a:txBody>
                    <a:bodyPr/>
                    <a:lstStyle/>
                    <a:p>
                      <a:r>
                        <a:rPr lang="en-GB" sz="1100"/>
                        <a:t>Vocabulary</a:t>
                      </a:r>
                      <a:endParaRPr lang="en-GB"/>
                    </a:p>
                  </a:txBody>
                  <a:tcPr/>
                </a:tc>
                <a:tc hMerge="1">
                  <a:txBody>
                    <a:bodyPr/>
                    <a:lstStyle/>
                    <a:p>
                      <a:pPr algn="ctr"/>
                      <a:r>
                        <a:rPr lang="en-GB" sz="1100"/>
                        <a:t>Vocabulary</a:t>
                      </a:r>
                      <a:endParaRPr lang="en-GB" sz="1100"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96402867"/>
                  </a:ext>
                </a:extLst>
              </a:tr>
              <a:tr h="1637432">
                <a:tc gridSpan="3">
                  <a:txBody>
                    <a:bodyPr/>
                    <a:lstStyle/>
                    <a:p>
                      <a:r>
                        <a:rPr lang="en-GB" sz="1100" dirty="0"/>
                        <a:t>By the end of primary school, pupils should know:</a:t>
                      </a:r>
                    </a:p>
                    <a:p>
                      <a:r>
                        <a:rPr lang="en-GB" sz="1100" dirty="0"/>
                        <a:t>the characteristics of good physical health and mental wellbeing. </a:t>
                      </a:r>
                    </a:p>
                    <a:p>
                      <a:r>
                        <a:rPr lang="en-GB" sz="1100" dirty="0"/>
                        <a:t>Teachers should be clear that mental wellbeing is a normal part of daily life, in the same way as physical health. </a:t>
                      </a:r>
                    </a:p>
                    <a:p>
                      <a:r>
                        <a:rPr lang="en-GB" sz="1100" dirty="0"/>
                        <a:t>This starts with pupils being taught about the benefits and importance of daily exercise, good nutrition and sufficient sleep, and giving pupils the language and knowledge to understand the normal range of emotions that everyone experiences. </a:t>
                      </a:r>
                    </a:p>
                    <a:p>
                      <a:r>
                        <a:rPr lang="en-GB" sz="1100" dirty="0"/>
                        <a:t>This should enable pupils to articulate how they are feeling, develop the language to talk about their bodies, health and emotions and judge whether what they are feeling and how they are behaving is appropriate and proportionate for the situations that they experience.</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pPr algn="l"/>
                      <a:r>
                        <a:rPr lang="en-GB" sz="1100" dirty="0"/>
                        <a:t>I can identify similarities between people in my class.</a:t>
                      </a:r>
                    </a:p>
                    <a:p>
                      <a:pPr algn="l"/>
                      <a:r>
                        <a:rPr lang="en-GB" sz="1100" dirty="0"/>
                        <a:t>I can tell you what bullying is.</a:t>
                      </a:r>
                    </a:p>
                    <a:p>
                      <a:pPr algn="l"/>
                      <a:r>
                        <a:rPr lang="en-GB" sz="1100" dirty="0"/>
                        <a:t>I know some people who I could talk to if I was feeling unhappy or being bullied.</a:t>
                      </a:r>
                    </a:p>
                    <a:p>
                      <a:pPr algn="l"/>
                      <a:r>
                        <a:rPr lang="en-GB" sz="1100" dirty="0"/>
                        <a:t>I know how to make new friends.</a:t>
                      </a:r>
                    </a:p>
                    <a:p>
                      <a:pPr algn="l"/>
                      <a:r>
                        <a:rPr lang="en-GB" sz="1100" dirty="0"/>
                        <a:t>I can tell you some ways I am different from my friends.</a:t>
                      </a:r>
                    </a:p>
                  </a:txBody>
                  <a:tcPr>
                    <a:lnL w="12700" cap="flat" cmpd="sng" algn="ctr">
                      <a:solidFill>
                        <a:schemeClr val="tx1"/>
                      </a:solidFill>
                      <a:prstDash val="solid"/>
                      <a:round/>
                      <a:headEnd type="none" w="med" len="med"/>
                      <a:tailEnd type="none" w="med" len="med"/>
                    </a:lnL>
                  </a:tcPr>
                </a:tc>
                <a:tc rowSpan="7" gridSpan="2">
                  <a:txBody>
                    <a:bodyPr/>
                    <a:lstStyle/>
                    <a:p>
                      <a:pPr algn="l"/>
                      <a:r>
                        <a:rPr lang="en-GB" sz="1100" dirty="0">
                          <a:solidFill>
                            <a:srgbClr val="FF0000"/>
                          </a:solidFill>
                          <a:latin typeface="+mn-lt"/>
                        </a:rPr>
                        <a:t>Know the names for some parts of their body.</a:t>
                      </a:r>
                    </a:p>
                    <a:p>
                      <a:pPr algn="l"/>
                      <a:r>
                        <a:rPr lang="en-GB" sz="1100" dirty="0">
                          <a:solidFill>
                            <a:srgbClr val="FF6600"/>
                          </a:solidFill>
                          <a:latin typeface="+mn-lt"/>
                        </a:rPr>
                        <a:t>Know what the word ‘healthy’ means.</a:t>
                      </a:r>
                    </a:p>
                    <a:p>
                      <a:pPr algn="l"/>
                      <a:r>
                        <a:rPr lang="en-GB" sz="1100" dirty="0">
                          <a:solidFill>
                            <a:srgbClr val="FF6600"/>
                          </a:solidFill>
                          <a:latin typeface="+mn-lt"/>
                        </a:rPr>
                        <a:t> Know some things that they need to do to keep healthy.</a:t>
                      </a:r>
                    </a:p>
                    <a:p>
                      <a:pPr algn="l"/>
                      <a:r>
                        <a:rPr lang="en-GB" sz="1100" dirty="0">
                          <a:solidFill>
                            <a:srgbClr val="FF6600"/>
                          </a:solidFill>
                          <a:latin typeface="+mn-lt"/>
                        </a:rPr>
                        <a:t>Know that they need to exercise to keep healthy.</a:t>
                      </a:r>
                    </a:p>
                    <a:p>
                      <a:pPr algn="l"/>
                      <a:r>
                        <a:rPr lang="en-GB" sz="1100" dirty="0">
                          <a:solidFill>
                            <a:srgbClr val="FFFF00"/>
                          </a:solidFill>
                          <a:latin typeface="+mn-lt"/>
                        </a:rPr>
                        <a:t>Know which foods are healthy.</a:t>
                      </a:r>
                    </a:p>
                    <a:p>
                      <a:pPr algn="l"/>
                      <a:r>
                        <a:rPr lang="en-GB" sz="1100" dirty="0">
                          <a:solidFill>
                            <a:srgbClr val="00CC00"/>
                          </a:solidFill>
                          <a:latin typeface="+mn-lt"/>
                        </a:rPr>
                        <a:t>Know how to help themselves go to sleep and that sleep is good for them.</a:t>
                      </a:r>
                    </a:p>
                    <a:p>
                      <a:pPr algn="l"/>
                      <a:r>
                        <a:rPr lang="en-GB" sz="1100" dirty="0">
                          <a:solidFill>
                            <a:srgbClr val="0070C0"/>
                          </a:solidFill>
                          <a:latin typeface="+mn-lt"/>
                        </a:rPr>
                        <a:t>Know when and how to wash their hands properly.</a:t>
                      </a:r>
                    </a:p>
                    <a:p>
                      <a:pPr algn="l"/>
                      <a:r>
                        <a:rPr lang="en-GB" sz="1100" dirty="0">
                          <a:solidFill>
                            <a:srgbClr val="7030A0"/>
                          </a:solidFill>
                          <a:latin typeface="+mn-lt"/>
                        </a:rPr>
                        <a:t>Know what to do if they get lost.</a:t>
                      </a:r>
                    </a:p>
                    <a:p>
                      <a:pPr algn="l"/>
                      <a:r>
                        <a:rPr lang="en-GB" sz="1100" dirty="0">
                          <a:solidFill>
                            <a:srgbClr val="7030A0"/>
                          </a:solidFill>
                          <a:latin typeface="+mn-lt"/>
                        </a:rPr>
                        <a:t>Know how to say No to strangers</a:t>
                      </a:r>
                      <a:r>
                        <a:rPr lang="en-GB" sz="1100" dirty="0">
                          <a:latin typeface="+mn-lt"/>
                        </a:rPr>
                        <a:t>.</a:t>
                      </a:r>
                    </a:p>
                  </a:txBody>
                  <a:tcPr>
                    <a:lnL w="12700" cap="flat" cmpd="sng" algn="ctr">
                      <a:solidFill>
                        <a:schemeClr val="tx1"/>
                      </a:solidFill>
                      <a:prstDash val="solid"/>
                      <a:round/>
                      <a:headEnd type="none" w="med" len="med"/>
                      <a:tailEnd type="none" w="med" len="med"/>
                    </a:lnL>
                  </a:tcPr>
                </a:tc>
                <a:tc rowSpan="7" hMerge="1">
                  <a:txBody>
                    <a:bodyPr/>
                    <a:lstStyle/>
                    <a:p>
                      <a:endParaRPr lang="en-GB"/>
                    </a:p>
                  </a:txBody>
                  <a:tcPr/>
                </a:tc>
                <a:tc gridSpan="4">
                  <a:txBody>
                    <a:bodyPr/>
                    <a:lstStyle/>
                    <a:p>
                      <a:r>
                        <a:rPr lang="en-GB" sz="1100" dirty="0"/>
                        <a:t>Healthy, Exercise, Head, Shoulders, Knees, Toes, Sleep, Heart, Active, Wash, Clean, Safe adult, Scared, Trust</a:t>
                      </a:r>
                      <a:endParaRPr lang="en-GB" dirty="0"/>
                    </a:p>
                  </a:txBody>
                  <a:tcPr>
                    <a:lnB w="12700" cap="flat" cmpd="sng" algn="ctr">
                      <a:solidFill>
                        <a:schemeClr val="tx1"/>
                      </a:solidFill>
                      <a:prstDash val="solid"/>
                      <a:round/>
                      <a:headEnd type="none" w="med" len="med"/>
                      <a:tailEnd type="none" w="med" len="med"/>
                    </a:lnB>
                  </a:tcPr>
                </a:tc>
                <a:tc hMerge="1">
                  <a:txBody>
                    <a:bodyPr/>
                    <a:lstStyle/>
                    <a:p>
                      <a:r>
                        <a:rPr lang="en-GB" sz="1100" dirty="0"/>
                        <a:t>Similarity/similar</a:t>
                      </a:r>
                    </a:p>
                    <a:p>
                      <a:r>
                        <a:rPr lang="en-GB" sz="1100" dirty="0"/>
                        <a:t>Same as</a:t>
                      </a:r>
                    </a:p>
                    <a:p>
                      <a:r>
                        <a:rPr lang="en-GB" sz="1100" baseline="0" dirty="0"/>
                        <a:t>Different from</a:t>
                      </a:r>
                    </a:p>
                    <a:p>
                      <a:r>
                        <a:rPr lang="en-GB" sz="1100" baseline="0" dirty="0"/>
                        <a:t>Difference</a:t>
                      </a:r>
                    </a:p>
                    <a:p>
                      <a:r>
                        <a:rPr lang="en-GB" sz="1100" baseline="0" dirty="0"/>
                        <a:t>Similarity</a:t>
                      </a:r>
                    </a:p>
                    <a:p>
                      <a:r>
                        <a:rPr lang="en-GB" sz="1100" b="0" i="0" kern="1200" dirty="0">
                          <a:solidFill>
                            <a:schemeClr val="tx1"/>
                          </a:solidFill>
                          <a:effectLst/>
                          <a:latin typeface="+mn-lt"/>
                          <a:ea typeface="+mn-ea"/>
                          <a:cs typeface="+mn-cs"/>
                        </a:rPr>
                        <a:t>Bullying</a:t>
                      </a:r>
                      <a:br>
                        <a:rPr lang="en-GB" sz="1100" i="0" dirty="0"/>
                      </a:br>
                      <a:r>
                        <a:rPr lang="en-GB" sz="1100" b="0" i="0" kern="1200" dirty="0" err="1">
                          <a:solidFill>
                            <a:schemeClr val="tx1"/>
                          </a:solidFill>
                          <a:effectLst/>
                          <a:latin typeface="+mn-lt"/>
                          <a:ea typeface="+mn-ea"/>
                          <a:cs typeface="+mn-cs"/>
                        </a:rPr>
                        <a:t>Bullying</a:t>
                      </a:r>
                      <a:r>
                        <a:rPr lang="en-GB" sz="1100" b="0" i="0" kern="1200" dirty="0">
                          <a:solidFill>
                            <a:schemeClr val="tx1"/>
                          </a:solidFill>
                          <a:effectLst/>
                          <a:latin typeface="+mn-lt"/>
                          <a:ea typeface="+mn-ea"/>
                          <a:cs typeface="+mn-cs"/>
                        </a:rPr>
                        <a:t> behaviour</a:t>
                      </a:r>
                      <a:br>
                        <a:rPr lang="en-GB" sz="1100" b="0" i="0" kern="1200" dirty="0">
                          <a:solidFill>
                            <a:schemeClr val="tx1"/>
                          </a:solidFill>
                          <a:effectLst/>
                          <a:latin typeface="+mn-lt"/>
                          <a:ea typeface="+mn-ea"/>
                          <a:cs typeface="+mn-cs"/>
                        </a:rPr>
                      </a:br>
                      <a:r>
                        <a:rPr lang="en-GB" sz="1100" b="0" i="0" kern="1200" dirty="0">
                          <a:solidFill>
                            <a:schemeClr val="tx1"/>
                          </a:solidFill>
                          <a:effectLst/>
                          <a:latin typeface="+mn-lt"/>
                          <a:ea typeface="+mn-ea"/>
                          <a:cs typeface="+mn-cs"/>
                        </a:rPr>
                        <a:t>Courage</a:t>
                      </a:r>
                      <a:br>
                        <a:rPr lang="en-GB" sz="1100" i="0" dirty="0"/>
                      </a:br>
                      <a:r>
                        <a:rPr lang="en-GB" sz="1100" b="0" i="0" kern="1200" dirty="0">
                          <a:solidFill>
                            <a:schemeClr val="tx1"/>
                          </a:solidFill>
                          <a:effectLst/>
                          <a:latin typeface="+mn-lt"/>
                          <a:ea typeface="+mn-ea"/>
                          <a:cs typeface="+mn-cs"/>
                        </a:rPr>
                        <a:t>Deliberate</a:t>
                      </a:r>
                      <a:br>
                        <a:rPr lang="en-GB" sz="1100" i="0" dirty="0"/>
                      </a:br>
                      <a:r>
                        <a:rPr lang="en-GB" sz="1100" b="0" i="0" kern="1200" dirty="0">
                          <a:solidFill>
                            <a:schemeClr val="tx1"/>
                          </a:solidFill>
                          <a:effectLst/>
                          <a:latin typeface="+mn-lt"/>
                          <a:ea typeface="+mn-ea"/>
                          <a:cs typeface="+mn-cs"/>
                        </a:rPr>
                        <a:t>On purpose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7818584"/>
                  </a:ext>
                </a:extLst>
              </a:tr>
              <a:tr h="184325">
                <a:tc rowSpan="2" gridSpan="3">
                  <a:txBody>
                    <a:bodyPr/>
                    <a:lstStyle/>
                    <a:p>
                      <a:r>
                        <a:rPr lang="en-GB" sz="1100" dirty="0"/>
                        <a:t>Prior Learning</a:t>
                      </a:r>
                      <a:endParaRPr lang="en-GB" dirty="0"/>
                    </a:p>
                  </a:txBody>
                  <a:tcPr>
                    <a:lnR w="12700" cap="flat" cmpd="sng" algn="ctr">
                      <a:solidFill>
                        <a:schemeClr val="tx1"/>
                      </a:solidFill>
                      <a:prstDash val="solid"/>
                      <a:round/>
                      <a:headEnd type="none" w="med" len="med"/>
                      <a:tailEnd type="none" w="med" len="med"/>
                    </a:lnR>
                  </a:tcPr>
                </a:tc>
                <a:tc rowSpan="2" hMerge="1">
                  <a:txBody>
                    <a:bodyPr/>
                    <a:lstStyle/>
                    <a:p>
                      <a:endParaRPr lang="en-GB"/>
                    </a:p>
                  </a:txBody>
                  <a:tcPr/>
                </a:tc>
                <a:tc rowSpan="2" hMerge="1">
                  <a:txBody>
                    <a:bodyPr/>
                    <a:lstStyle/>
                    <a:p>
                      <a:endParaRPr lang="en-GB"/>
                    </a:p>
                  </a:txBody>
                  <a:tcPr/>
                </a:tc>
                <a:tc gridSpan="2" vMerge="1">
                  <a:txBody>
                    <a:bodyPr/>
                    <a:lstStyle/>
                    <a:p>
                      <a:endParaRPr lang="en-GB"/>
                    </a:p>
                  </a:txBody>
                  <a:tcPr/>
                </a:tc>
                <a:tc hMerge="1" vMerge="1">
                  <a:txBody>
                    <a:bodyPr/>
                    <a:lstStyle/>
                    <a:p>
                      <a:endParaRPr lang="en-GB"/>
                    </a:p>
                  </a:txBody>
                  <a:tcPr/>
                </a:tc>
                <a:tc gridSpan="2">
                  <a:txBody>
                    <a:bodyPr/>
                    <a:lstStyle/>
                    <a:p>
                      <a:r>
                        <a:rPr lang="en-GB" sz="1100"/>
                        <a:t>Key People</a:t>
                      </a:r>
                      <a:endParaRPr lang="en-GB"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gridSpan="2">
                  <a:txBody>
                    <a:bodyPr/>
                    <a:lstStyle/>
                    <a:p>
                      <a:r>
                        <a:rPr lang="en-GB" sz="1100"/>
                        <a:t>High</a:t>
                      </a:r>
                      <a:r>
                        <a:rPr lang="en-GB" sz="1100" baseline="0"/>
                        <a:t> quality texts </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r>
                        <a:rPr lang="en-GB" sz="1100" dirty="0"/>
                        <a:t>High</a:t>
                      </a:r>
                      <a:r>
                        <a:rPr lang="en-GB" sz="1100" baseline="0" dirty="0"/>
                        <a:t> quality texts </a:t>
                      </a:r>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91825497"/>
                  </a:ext>
                </a:extLst>
              </a:tr>
              <a:tr h="187815">
                <a:tc gridSpan="3" vMerge="1">
                  <a:txBody>
                    <a:bodyPr/>
                    <a:lstStyle/>
                    <a:p>
                      <a:endParaRPr lang="en-GB"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rowSpan="2" gridSpan="2">
                  <a:txBody>
                    <a:bodyPr/>
                    <a:lstStyle/>
                    <a:p>
                      <a:r>
                        <a:rPr lang="en-GB" sz="1100" dirty="0"/>
                        <a:t>Tom Daly</a:t>
                      </a:r>
                    </a:p>
                    <a:p>
                      <a:pPr marL="0" marR="0" lvl="0" indent="0" algn="l" defTabSz="128016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343232"/>
                          </a:solidFill>
                          <a:effectLst/>
                          <a:uLnTx/>
                          <a:uFillTx/>
                          <a:latin typeface="+mn-lt"/>
                          <a:ea typeface="+mn-ea"/>
                          <a:cs typeface="+mn-cs"/>
                        </a:rPr>
                        <a:t>Tom realised that he grew as a person when he was true to himself. He supports causes that find ways to help others grow. He eats healthily and does lots of exercise.</a:t>
                      </a:r>
                      <a:endParaRPr kumimoji="0" lang="en-GB" sz="2520" b="0" i="0" u="none" strike="noStrike" kern="1200" cap="none" spc="0" normalizeH="0" baseline="0" noProof="0" dirty="0">
                        <a:ln>
                          <a:noFill/>
                        </a:ln>
                        <a:solidFill>
                          <a:prstClr val="black"/>
                        </a:solidFill>
                        <a:effectLst/>
                        <a:uLnTx/>
                        <a:uFillTx/>
                        <a:latin typeface="+mn-lt"/>
                        <a:ea typeface="+mn-ea"/>
                        <a:cs typeface="+mn-cs"/>
                      </a:endParaRPr>
                    </a:p>
                    <a:p>
                      <a:endParaRPr lang="en-GB" dirty="0"/>
                    </a:p>
                  </a:txBody>
                  <a:tcPr>
                    <a:lnT w="12700" cap="flat" cmpd="sng" algn="ctr">
                      <a:solidFill>
                        <a:schemeClr val="tx1"/>
                      </a:solidFill>
                      <a:prstDash val="solid"/>
                      <a:round/>
                      <a:headEnd type="none" w="med" len="med"/>
                      <a:tailEnd type="none" w="med" len="med"/>
                    </a:lnT>
                  </a:tcPr>
                </a:tc>
                <a:tc rowSpan="2" hMerge="1">
                  <a:txBody>
                    <a:bodyPr/>
                    <a:lstStyle/>
                    <a:p>
                      <a:endParaRPr lang="en-GB"/>
                    </a:p>
                  </a:txBody>
                  <a:tcPr/>
                </a:tc>
                <a:tc rowSpan="2" gridSpan="2">
                  <a:txBody>
                    <a:bodyPr/>
                    <a:lstStyle/>
                    <a:p>
                      <a:r>
                        <a:rPr lang="en-GB" sz="1100" dirty="0"/>
                        <a:t>Oliver’s Vegetable by Vivian French</a:t>
                      </a:r>
                    </a:p>
                    <a:p>
                      <a:r>
                        <a:rPr lang="en-GB" sz="1100" dirty="0"/>
                        <a:t>Grow Strong by Cheryl J Meiners</a:t>
                      </a:r>
                      <a:endParaRPr lang="en-GB" dirty="0"/>
                    </a:p>
                  </a:txBody>
                  <a:tcPr>
                    <a:lnT w="12700" cap="flat" cmpd="sng" algn="ctr">
                      <a:solidFill>
                        <a:schemeClr val="tx1"/>
                      </a:solidFill>
                      <a:prstDash val="solid"/>
                      <a:round/>
                      <a:headEnd type="none" w="med" len="med"/>
                      <a:tailEnd type="none" w="med" len="med"/>
                    </a:lnT>
                  </a:tcPr>
                </a:tc>
                <a:tc rowSpan="2" hMerge="1">
                  <a:txBody>
                    <a:bodyPr/>
                    <a:lstStyle/>
                    <a:p>
                      <a:r>
                        <a:rPr lang="en-GB" sz="1100" dirty="0"/>
                        <a:t>Oliver’s Vegetable by Vivian French</a:t>
                      </a:r>
                    </a:p>
                    <a:p>
                      <a:r>
                        <a:rPr lang="en-GB" sz="1100" dirty="0"/>
                        <a:t>Grow Strong by Cheryl J Meiners</a:t>
                      </a:r>
                    </a:p>
                  </a:txBody>
                  <a:tcPr/>
                </a:tc>
                <a:extLst>
                  <a:ext uri="{0D108BD9-81ED-4DB2-BD59-A6C34878D82A}">
                    <a16:rowId xmlns:a16="http://schemas.microsoft.com/office/drawing/2014/main" val="4062706658"/>
                  </a:ext>
                </a:extLst>
              </a:tr>
              <a:tr h="1651141">
                <a:tc rowSpan="2" gridSpan="3">
                  <a:txBody>
                    <a:bodyPr/>
                    <a:lstStyle/>
                    <a:p>
                      <a:r>
                        <a:rPr lang="en-GB" sz="1100" dirty="0"/>
                        <a:t>Pre-school –</a:t>
                      </a:r>
                    </a:p>
                    <a:p>
                      <a:r>
                        <a:rPr lang="en-GB" sz="1100" dirty="0"/>
                        <a:t>Children know the importance for good health of physical exercise, and a healthy diet, and talk about ways to keep healthy and safe. </a:t>
                      </a:r>
                    </a:p>
                    <a:p>
                      <a:r>
                        <a:rPr lang="en-GB" sz="1100" dirty="0"/>
                        <a:t>They manage their own basic hygiene and personal needs successfully, including dressing and going to the toilet independently.</a:t>
                      </a:r>
                    </a:p>
                  </a:txBody>
                  <a:tcPr>
                    <a:lnR w="12700" cap="flat" cmpd="sng" algn="ctr">
                      <a:solidFill>
                        <a:schemeClr val="tx1"/>
                      </a:solidFill>
                      <a:prstDash val="solid"/>
                      <a:round/>
                      <a:headEnd type="none" w="med" len="med"/>
                      <a:tailEnd type="none" w="med" len="med"/>
                    </a:lnR>
                  </a:tcPr>
                </a:tc>
                <a:tc rowSpan="2" hMerge="1">
                  <a:txBody>
                    <a:bodyPr/>
                    <a:lstStyle/>
                    <a:p>
                      <a:endParaRPr lang="en-GB"/>
                    </a:p>
                  </a:txBody>
                  <a:tcPr/>
                </a:tc>
                <a:tc rowSpan="2"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GB"/>
                    </a:p>
                  </a:txBody>
                  <a:tcPr/>
                </a:tc>
                <a:tc gridSpan="2" vMerge="1">
                  <a:txBody>
                    <a:bodyPr/>
                    <a:lstStyle/>
                    <a:p>
                      <a:endParaRPr lang="en-GB"/>
                    </a:p>
                  </a:txBody>
                  <a:tcPr/>
                </a:tc>
                <a:tc hMerge="1" v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69403256"/>
                  </a:ext>
                </a:extLst>
              </a:tr>
              <a:tr h="250626">
                <a:tc gridSpan="3" vMerge="1">
                  <a:txBody>
                    <a:bodyPr/>
                    <a:lstStyle/>
                    <a:p>
                      <a:pPr algn="ctr"/>
                      <a:r>
                        <a:rPr lang="en-GB" sz="1100" dirty="0"/>
                        <a:t>Prior Learning</a:t>
                      </a:r>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pPr algn="ctr"/>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4">
                  <a:txBody>
                    <a:bodyPr/>
                    <a:lstStyle/>
                    <a:p>
                      <a:r>
                        <a:rPr lang="en-GB" sz="1100"/>
                        <a:t>Disciplinary Knowledge</a:t>
                      </a:r>
                      <a:endParaRPr lang="en-GB"/>
                    </a:p>
                  </a:txBody>
                  <a:tcPr/>
                </a:tc>
                <a:tc hMerge="1">
                  <a:txBody>
                    <a:bodyPr/>
                    <a:lstStyle/>
                    <a:p>
                      <a:pPr algn="ctr"/>
                      <a:r>
                        <a:rPr lang="en-GB" sz="1100"/>
                        <a:t>Disciplinary Knowledge</a:t>
                      </a:r>
                      <a:endParaRPr lang="en-GB" sz="1100" dirty="0"/>
                    </a:p>
                  </a:txBody>
                  <a:tcPr/>
                </a:tc>
                <a:tc hMerge="1">
                  <a:txBody>
                    <a:bodyPr/>
                    <a:lstStyle/>
                    <a:p>
                      <a:endParaRPr lang="en-GB"/>
                    </a:p>
                  </a:txBody>
                  <a:tcPr/>
                </a:tc>
                <a:tc hMerge="1">
                  <a:txBody>
                    <a:bodyPr/>
                    <a:lstStyle/>
                    <a:p>
                      <a:endParaRPr lang="en-GB" sz="1100" dirty="0"/>
                    </a:p>
                  </a:txBody>
                  <a:tcPr/>
                </a:tc>
                <a:extLst>
                  <a:ext uri="{0D108BD9-81ED-4DB2-BD59-A6C34878D82A}">
                    <a16:rowId xmlns:a16="http://schemas.microsoft.com/office/drawing/2014/main" val="2656242789"/>
                  </a:ext>
                </a:extLst>
              </a:tr>
              <a:tr h="365146">
                <a:tc gridSpan="3">
                  <a:txBody>
                    <a:bodyPr/>
                    <a:lstStyle/>
                    <a:p>
                      <a:r>
                        <a:rPr lang="en-GB" sz="1100" dirty="0"/>
                        <a:t>Future Learning</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tc>
                <a:tc hMerge="1" vMerge="1">
                  <a:txBody>
                    <a:bodyPr/>
                    <a:lstStyle/>
                    <a:p>
                      <a:endParaRPr lang="en-GB"/>
                    </a:p>
                  </a:txBody>
                  <a:tcPr/>
                </a:tc>
                <a:tc rowSpan="2" gridSpan="4">
                  <a:txBody>
                    <a:bodyPr/>
                    <a:lstStyle/>
                    <a:p>
                      <a:r>
                        <a:rPr lang="en-GB" sz="1100" dirty="0">
                          <a:solidFill>
                            <a:srgbClr val="FF6600"/>
                          </a:solidFill>
                        </a:rPr>
                        <a:t>Recognise how exercise makes them feel.</a:t>
                      </a:r>
                    </a:p>
                    <a:p>
                      <a:r>
                        <a:rPr lang="en-GB" sz="1100" dirty="0">
                          <a:solidFill>
                            <a:srgbClr val="FF6600"/>
                          </a:solidFill>
                        </a:rPr>
                        <a:t>Can explain what they need to do to stay healthy.</a:t>
                      </a:r>
                    </a:p>
                    <a:p>
                      <a:r>
                        <a:rPr lang="en-GB" sz="1100" dirty="0">
                          <a:solidFill>
                            <a:srgbClr val="FFFF00"/>
                          </a:solidFill>
                        </a:rPr>
                        <a:t>Can give examples of healthy food.</a:t>
                      </a:r>
                    </a:p>
                    <a:p>
                      <a:r>
                        <a:rPr lang="en-GB" sz="1100" dirty="0">
                          <a:solidFill>
                            <a:srgbClr val="00CC00"/>
                          </a:solidFill>
                        </a:rPr>
                        <a:t>Can explain how they might feel if they don’t get enough sleep.</a:t>
                      </a:r>
                    </a:p>
                    <a:p>
                      <a:r>
                        <a:rPr lang="en-GB" sz="1100" dirty="0">
                          <a:solidFill>
                            <a:srgbClr val="7030A0"/>
                          </a:solidFill>
                        </a:rPr>
                        <a:t>Can explain what to do if a stranger approaches them.</a:t>
                      </a:r>
                    </a:p>
                  </a:txBody>
                  <a:tcPr/>
                </a:tc>
                <a:tc rowSpan="2" hMerge="1">
                  <a:txBody>
                    <a:bodyPr/>
                    <a:lstStyle/>
                    <a:p>
                      <a:r>
                        <a:rPr lang="en-GB" sz="1100" dirty="0"/>
                        <a:t>I can tell you some ways in which I am the same as my friends.</a:t>
                      </a:r>
                    </a:p>
                    <a:p>
                      <a:r>
                        <a:rPr lang="en-GB" sz="1100" dirty="0"/>
                        <a:t>I can tell you some ways I am different from my friends.</a:t>
                      </a:r>
                    </a:p>
                    <a:p>
                      <a:r>
                        <a:rPr lang="en-GB" sz="1100" dirty="0"/>
                        <a:t>I understand how being bullied might feel.</a:t>
                      </a:r>
                    </a:p>
                    <a:p>
                      <a:r>
                        <a:rPr lang="en-GB" sz="1100" dirty="0"/>
                        <a:t>I can be kind to children who are bullied.</a:t>
                      </a:r>
                    </a:p>
                    <a:p>
                      <a:r>
                        <a:rPr lang="en-GB" sz="1100" dirty="0"/>
                        <a:t>I know how it feels to make a new friend.</a:t>
                      </a:r>
                    </a:p>
                    <a:p>
                      <a:r>
                        <a:rPr lang="en-GB" sz="1100" dirty="0"/>
                        <a:t>I understand these differences make us all special and unique.</a:t>
                      </a:r>
                    </a:p>
                  </a:txBody>
                  <a:tcPr/>
                </a:tc>
                <a:tc rowSpan="2" hMerge="1">
                  <a:txBody>
                    <a:bodyPr/>
                    <a:lstStyle/>
                    <a:p>
                      <a:endParaRPr lang="en-GB"/>
                    </a:p>
                  </a:txBody>
                  <a:tcPr/>
                </a:tc>
                <a:tc rowSpan="2" hMerge="1">
                  <a:txBody>
                    <a:bodyPr/>
                    <a:lstStyle/>
                    <a:p>
                      <a:endParaRPr lang="en-GB" sz="1100" dirty="0"/>
                    </a:p>
                  </a:txBody>
                  <a:tcPr/>
                </a:tc>
                <a:extLst>
                  <a:ext uri="{0D108BD9-81ED-4DB2-BD59-A6C34878D82A}">
                    <a16:rowId xmlns:a16="http://schemas.microsoft.com/office/drawing/2014/main" val="1740481448"/>
                  </a:ext>
                </a:extLst>
              </a:tr>
              <a:tr h="363991">
                <a:tc gridSpan="3">
                  <a:txBody>
                    <a:bodyPr/>
                    <a:lstStyle/>
                    <a:p>
                      <a:r>
                        <a:rPr lang="en-GB" sz="1100" dirty="0"/>
                        <a:t>Year 1 –</a:t>
                      </a:r>
                    </a:p>
                    <a:p>
                      <a:pPr algn="l"/>
                      <a:r>
                        <a:rPr lang="en-GB" sz="1100" dirty="0"/>
                        <a:t>Know the difference between being healthy and unhealthy.</a:t>
                      </a:r>
                    </a:p>
                    <a:p>
                      <a:pPr algn="l"/>
                      <a:r>
                        <a:rPr lang="en-GB" sz="1100" dirty="0"/>
                        <a:t>Know some ways to keep healthy.</a:t>
                      </a:r>
                    </a:p>
                    <a:p>
                      <a:pPr algn="l"/>
                      <a:r>
                        <a:rPr lang="en-GB" sz="1100" dirty="0"/>
                        <a:t>Know how to make healthy lifestyle choices.</a:t>
                      </a:r>
                    </a:p>
                    <a:p>
                      <a:pPr algn="l"/>
                      <a:r>
                        <a:rPr lang="en-GB" sz="1100" dirty="0"/>
                        <a:t>Know how to keep themselves clean and healthy.</a:t>
                      </a:r>
                    </a:p>
                    <a:p>
                      <a:pPr algn="l"/>
                      <a:r>
                        <a:rPr lang="en-GB" sz="1100" dirty="0"/>
                        <a:t>Know that germs cause disease / illness.</a:t>
                      </a:r>
                    </a:p>
                    <a:p>
                      <a:pPr algn="l"/>
                      <a:r>
                        <a:rPr lang="en-GB" sz="1100" dirty="0"/>
                        <a:t>Know that all household products, including medicines, can be harmful if not used properly.</a:t>
                      </a:r>
                    </a:p>
                    <a:p>
                      <a:pPr algn="l"/>
                      <a:r>
                        <a:rPr lang="en-GB" sz="1100" dirty="0"/>
                        <a:t>Know that medicines can help them if they feel poorly.</a:t>
                      </a:r>
                    </a:p>
                    <a:p>
                      <a:pPr algn="l"/>
                      <a:r>
                        <a:rPr lang="en-GB" sz="1100" dirty="0"/>
                        <a:t>Know how to keep safe when crossing the road.</a:t>
                      </a:r>
                    </a:p>
                    <a:p>
                      <a:pPr algn="l"/>
                      <a:r>
                        <a:rPr lang="en-GB" sz="1100" dirty="0"/>
                        <a:t>Know about people who can keep them safe.</a:t>
                      </a:r>
                    </a:p>
                    <a:p>
                      <a:endParaRPr lang="en-GB" sz="1100" dirty="0"/>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4"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1920928782"/>
                  </a:ext>
                </a:extLst>
              </a:tr>
              <a:tr h="250626">
                <a:tc gridSpan="9">
                  <a:txBody>
                    <a:bodyPr/>
                    <a:lstStyle/>
                    <a:p>
                      <a:pPr algn="ctr"/>
                      <a:r>
                        <a:rPr lang="en-GB" sz="1100" dirty="0"/>
                        <a:t>Teaching Ideas</a:t>
                      </a:r>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609749139"/>
                  </a:ext>
                </a:extLst>
              </a:tr>
              <a:tr h="388684">
                <a:tc>
                  <a:txBody>
                    <a:bodyPr/>
                    <a:lstStyle/>
                    <a:p>
                      <a:r>
                        <a:rPr lang="en-GB" sz="1600" dirty="0"/>
                        <a:t>Week One</a:t>
                      </a:r>
                    </a:p>
                  </a:txBody>
                  <a:tcPr/>
                </a:tc>
                <a:tc>
                  <a:txBody>
                    <a:bodyPr/>
                    <a:lstStyle/>
                    <a:p>
                      <a:r>
                        <a:rPr lang="en-GB" sz="1600" dirty="0"/>
                        <a:t>Week Two</a:t>
                      </a:r>
                    </a:p>
                  </a:txBody>
                  <a:tcPr/>
                </a:tc>
                <a:tc gridSpan="2">
                  <a:txBody>
                    <a:bodyPr/>
                    <a:lstStyle/>
                    <a:p>
                      <a:r>
                        <a:rPr lang="en-GB" sz="1600" dirty="0"/>
                        <a:t>Week Three</a:t>
                      </a:r>
                    </a:p>
                  </a:txBody>
                  <a:tcPr/>
                </a:tc>
                <a:tc hMerge="1">
                  <a:txBody>
                    <a:bodyPr/>
                    <a:lstStyle/>
                    <a:p>
                      <a:endParaRPr lang="en-GB" sz="1600" dirty="0"/>
                    </a:p>
                  </a:txBody>
                  <a:tcPr/>
                </a:tc>
                <a:tc gridSpan="2">
                  <a:txBody>
                    <a:bodyPr/>
                    <a:lstStyle/>
                    <a:p>
                      <a:pPr algn="ctr"/>
                      <a:r>
                        <a:rPr lang="en-GB" sz="1600" dirty="0"/>
                        <a:t>Week Four</a:t>
                      </a:r>
                    </a:p>
                  </a:txBody>
                  <a:tcPr/>
                </a:tc>
                <a:tc hMerge="1">
                  <a:txBody>
                    <a:bodyPr/>
                    <a:lstStyle/>
                    <a:p>
                      <a:pPr algn="ctr"/>
                      <a:endParaRPr lang="en-GB" sz="1600" dirty="0"/>
                    </a:p>
                  </a:txBody>
                  <a:tcPr/>
                </a:tc>
                <a:tc gridSpan="2">
                  <a:txBody>
                    <a:bodyPr/>
                    <a:lstStyle/>
                    <a:p>
                      <a:pPr algn="ctr"/>
                      <a:r>
                        <a:rPr lang="en-GB" sz="1600" dirty="0"/>
                        <a:t>Week Five </a:t>
                      </a:r>
                    </a:p>
                  </a:txBody>
                  <a:tcPr/>
                </a:tc>
                <a:tc hMerge="1">
                  <a:txBody>
                    <a:bodyPr/>
                    <a:lstStyle/>
                    <a:p>
                      <a:pPr algn="ctr"/>
                      <a:endParaRPr lang="en-GB" sz="1600" dirty="0"/>
                    </a:p>
                  </a:txBody>
                  <a:tcPr/>
                </a:tc>
                <a:tc>
                  <a:txBody>
                    <a:bodyPr/>
                    <a:lstStyle/>
                    <a:p>
                      <a:pPr algn="ctr"/>
                      <a:r>
                        <a:rPr lang="en-GB" sz="1600" dirty="0"/>
                        <a:t>Week Six</a:t>
                      </a:r>
                    </a:p>
                  </a:txBody>
                  <a:tcPr/>
                </a:tc>
                <a:extLst>
                  <a:ext uri="{0D108BD9-81ED-4DB2-BD59-A6C34878D82A}">
                    <a16:rowId xmlns:a16="http://schemas.microsoft.com/office/drawing/2014/main" val="560451775"/>
                  </a:ext>
                </a:extLst>
              </a:tr>
              <a:tr h="986177">
                <a:tc>
                  <a:txBody>
                    <a:bodyPr/>
                    <a:lstStyle/>
                    <a:p>
                      <a:pPr algn="ctr"/>
                      <a:r>
                        <a:rPr lang="en-GB" sz="1050" b="0" i="0" kern="1200" dirty="0">
                          <a:solidFill>
                            <a:srgbClr val="FF0000"/>
                          </a:solidFill>
                          <a:effectLst/>
                          <a:latin typeface="+mn-lt"/>
                          <a:ea typeface="+mn-ea"/>
                          <a:cs typeface="Arial" panose="020B0604020202020204" pitchFamily="34" charset="0"/>
                        </a:rPr>
                        <a:t>Everybody’s Body</a:t>
                      </a:r>
                    </a:p>
                    <a:p>
                      <a:pPr algn="ctr"/>
                      <a:endParaRPr lang="en-GB" sz="1000" b="0" i="0" kern="1200" dirty="0">
                        <a:solidFill>
                          <a:schemeClr val="tx1"/>
                        </a:solidFill>
                        <a:effectLst/>
                        <a:latin typeface="+mn-lt"/>
                        <a:ea typeface="+mn-ea"/>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p>
                      <a:pPr algn="ctr"/>
                      <a:endParaRPr lang="en-GB" sz="300" dirty="0">
                        <a:solidFill>
                          <a:srgbClr val="FF0000"/>
                        </a:solidFill>
                        <a:latin typeface="+mn-lt"/>
                        <a:cs typeface="Arial" panose="020B0604020202020204" pitchFamily="34" charset="0"/>
                      </a:endParaRPr>
                    </a:p>
                  </a:txBody>
                  <a:tcPr/>
                </a:tc>
                <a:tc>
                  <a:txBody>
                    <a:bodyPr/>
                    <a:lstStyle/>
                    <a:p>
                      <a:r>
                        <a:rPr lang="en-GB" sz="1100" dirty="0">
                          <a:solidFill>
                            <a:srgbClr val="FF6600"/>
                          </a:solidFill>
                        </a:rPr>
                        <a:t>We Like to Move it, Move it</a:t>
                      </a:r>
                    </a:p>
                    <a:p>
                      <a:endParaRPr lang="en-GB" sz="1100" dirty="0">
                        <a:solidFill>
                          <a:srgbClr val="FF6600"/>
                        </a:solidFill>
                      </a:endParaRPr>
                    </a:p>
                  </a:txBody>
                  <a:tcPr/>
                </a:tc>
                <a:tc gridSpan="2">
                  <a:txBody>
                    <a:bodyPr/>
                    <a:lstStyle/>
                    <a:p>
                      <a:pPr algn="l"/>
                      <a:r>
                        <a:rPr lang="en-GB" sz="1100" dirty="0">
                          <a:solidFill>
                            <a:srgbClr val="FFFF00"/>
                          </a:solidFill>
                        </a:rPr>
                        <a:t>Food Glorious Food</a:t>
                      </a:r>
                    </a:p>
                    <a:p>
                      <a:pPr algn="l"/>
                      <a:endParaRPr lang="en-GB" sz="1100" dirty="0">
                        <a:solidFill>
                          <a:srgbClr val="FFFF00"/>
                        </a:solidFill>
                      </a:endParaRPr>
                    </a:p>
                  </a:txBody>
                  <a:tcPr/>
                </a:tc>
                <a:tc hMerge="1">
                  <a:txBody>
                    <a:bodyPr/>
                    <a:lstStyle/>
                    <a:p>
                      <a:pPr algn="l"/>
                      <a:endParaRPr lang="en-GB" sz="1100" dirty="0">
                        <a:solidFill>
                          <a:schemeClr val="tx1"/>
                        </a:solidFill>
                      </a:endParaRPr>
                    </a:p>
                  </a:txBody>
                  <a:tcPr/>
                </a:tc>
                <a:tc gridSpan="2">
                  <a:txBody>
                    <a:bodyPr/>
                    <a:lstStyle/>
                    <a:p>
                      <a:pPr algn="ctr"/>
                      <a:r>
                        <a:rPr lang="en-GB" sz="1100" dirty="0">
                          <a:solidFill>
                            <a:srgbClr val="00CC00"/>
                          </a:solidFill>
                        </a:rPr>
                        <a:t>Sweet Dreams</a:t>
                      </a:r>
                    </a:p>
                  </a:txBody>
                  <a:tcPr/>
                </a:tc>
                <a:tc hMerge="1">
                  <a:txBody>
                    <a:bodyPr/>
                    <a:lstStyle/>
                    <a:p>
                      <a:pPr algn="ctr"/>
                      <a:endParaRPr lang="en-GB" sz="1100" dirty="0">
                        <a:solidFill>
                          <a:schemeClr val="tx1"/>
                        </a:solidFill>
                      </a:endParaRPr>
                    </a:p>
                  </a:txBody>
                  <a:tcPr/>
                </a:tc>
                <a:tc gridSpan="2">
                  <a:txBody>
                    <a:bodyPr/>
                    <a:lstStyle/>
                    <a:p>
                      <a:pPr algn="l"/>
                      <a:r>
                        <a:rPr lang="en-GB" sz="1100" dirty="0">
                          <a:solidFill>
                            <a:schemeClr val="tx1"/>
                          </a:solidFill>
                        </a:rPr>
                        <a:t>               </a:t>
                      </a:r>
                      <a:r>
                        <a:rPr lang="en-GB" sz="1100" dirty="0">
                          <a:solidFill>
                            <a:srgbClr val="0070C0"/>
                          </a:solidFill>
                        </a:rPr>
                        <a:t>Keeping Clean</a:t>
                      </a:r>
                    </a:p>
                    <a:p>
                      <a:pPr algn="l"/>
                      <a:endParaRPr lang="en-GB" sz="1100" dirty="0">
                        <a:solidFill>
                          <a:srgbClr val="0070C0"/>
                        </a:solidFill>
                      </a:endParaRPr>
                    </a:p>
                  </a:txBody>
                  <a:tcPr/>
                </a:tc>
                <a:tc hMerge="1">
                  <a:txBody>
                    <a:bodyPr/>
                    <a:lstStyle/>
                    <a:p>
                      <a:pPr algn="l"/>
                      <a:endParaRPr lang="en-GB" sz="1100" dirty="0">
                        <a:solidFill>
                          <a:srgbClr val="0070C0"/>
                        </a:solidFill>
                      </a:endParaRPr>
                    </a:p>
                  </a:txBody>
                  <a:tcPr/>
                </a:tc>
                <a:tc>
                  <a:txBody>
                    <a:bodyPr/>
                    <a:lstStyle/>
                    <a:p>
                      <a:pPr algn="ctr"/>
                      <a:r>
                        <a:rPr lang="en-GB" sz="1100" dirty="0">
                          <a:solidFill>
                            <a:srgbClr val="7030A0"/>
                          </a:solidFill>
                        </a:rPr>
                        <a:t>Safe Adults</a:t>
                      </a:r>
                    </a:p>
                  </a:txBody>
                  <a:tcPr/>
                </a:tc>
                <a:extLst>
                  <a:ext uri="{0D108BD9-81ED-4DB2-BD59-A6C34878D82A}">
                    <a16:rowId xmlns:a16="http://schemas.microsoft.com/office/drawing/2014/main" val="3235056895"/>
                  </a:ext>
                </a:extLst>
              </a:tr>
            </a:tbl>
          </a:graphicData>
        </a:graphic>
      </p:graphicFrame>
      <p:sp>
        <p:nvSpPr>
          <p:cNvPr id="12" name="TextBox 11"/>
          <p:cNvSpPr txBox="1"/>
          <p:nvPr/>
        </p:nvSpPr>
        <p:spPr>
          <a:xfrm>
            <a:off x="307196" y="9317425"/>
            <a:ext cx="12141426"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Big Finish: Fruit or cooking activity (involving skills of peeling, mixing, pouring)  </a:t>
            </a:r>
          </a:p>
        </p:txBody>
      </p:sp>
      <p:sp>
        <p:nvSpPr>
          <p:cNvPr id="28" name="TextBox 27"/>
          <p:cNvSpPr txBox="1"/>
          <p:nvPr/>
        </p:nvSpPr>
        <p:spPr>
          <a:xfrm>
            <a:off x="1873606" y="264809"/>
            <a:ext cx="9481717"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Year group: Reception Term: Spring 2 Topic: Healthy Me</a:t>
            </a:r>
          </a:p>
        </p:txBody>
      </p:sp>
      <p:pic>
        <p:nvPicPr>
          <p:cNvPr id="2" name="Picture 1"/>
          <p:cNvPicPr>
            <a:picLocks noChangeAspect="1"/>
          </p:cNvPicPr>
          <p:nvPr/>
        </p:nvPicPr>
        <p:blipFill>
          <a:blip r:embed="rId2"/>
          <a:stretch>
            <a:fillRect/>
          </a:stretch>
        </p:blipFill>
        <p:spPr>
          <a:xfrm>
            <a:off x="11825088" y="283775"/>
            <a:ext cx="646424" cy="675542"/>
          </a:xfrm>
          <a:prstGeom prst="rect">
            <a:avLst/>
          </a:prstGeom>
        </p:spPr>
      </p:pic>
      <p:pic>
        <p:nvPicPr>
          <p:cNvPr id="11" name="Picture 10">
            <a:extLst>
              <a:ext uri="{FF2B5EF4-FFF2-40B4-BE49-F238E27FC236}">
                <a16:creationId xmlns:a16="http://schemas.microsoft.com/office/drawing/2014/main" id="{B04E7ABD-2325-4D38-8D40-B8348E0E0431}"/>
              </a:ext>
            </a:extLst>
          </p:cNvPr>
          <p:cNvPicPr>
            <a:picLocks noChangeAspect="1"/>
          </p:cNvPicPr>
          <p:nvPr/>
        </p:nvPicPr>
        <p:blipFill>
          <a:blip r:embed="rId3"/>
          <a:stretch>
            <a:fillRect/>
          </a:stretch>
        </p:blipFill>
        <p:spPr>
          <a:xfrm>
            <a:off x="11009958" y="266564"/>
            <a:ext cx="796820" cy="709963"/>
          </a:xfrm>
          <a:prstGeom prst="rect">
            <a:avLst/>
          </a:prstGeom>
        </p:spPr>
      </p:pic>
      <p:pic>
        <p:nvPicPr>
          <p:cNvPr id="13" name="Picture 12">
            <a:extLst>
              <a:ext uri="{FF2B5EF4-FFF2-40B4-BE49-F238E27FC236}">
                <a16:creationId xmlns:a16="http://schemas.microsoft.com/office/drawing/2014/main" id="{A0092CB4-35D1-4F83-8D72-C57F0ECE92E1}"/>
              </a:ext>
            </a:extLst>
          </p:cNvPr>
          <p:cNvPicPr>
            <a:picLocks noChangeAspect="1"/>
          </p:cNvPicPr>
          <p:nvPr/>
        </p:nvPicPr>
        <p:blipFill>
          <a:blip r:embed="rId4"/>
          <a:stretch>
            <a:fillRect/>
          </a:stretch>
        </p:blipFill>
        <p:spPr>
          <a:xfrm>
            <a:off x="8070309" y="4055161"/>
            <a:ext cx="887201" cy="1048067"/>
          </a:xfrm>
          <a:prstGeom prst="rect">
            <a:avLst/>
          </a:prstGeom>
          <a:ln>
            <a:noFill/>
          </a:ln>
          <a:effectLst>
            <a:softEdge rad="112500"/>
          </a:effectLst>
        </p:spPr>
      </p:pic>
      <p:pic>
        <p:nvPicPr>
          <p:cNvPr id="14" name="Picture 13">
            <a:extLst>
              <a:ext uri="{FF2B5EF4-FFF2-40B4-BE49-F238E27FC236}">
                <a16:creationId xmlns:a16="http://schemas.microsoft.com/office/drawing/2014/main" id="{402DE017-E4CA-40CB-AC31-A68C2CBBFBDD}"/>
              </a:ext>
            </a:extLst>
          </p:cNvPr>
          <p:cNvPicPr>
            <a:picLocks noChangeAspect="1"/>
          </p:cNvPicPr>
          <p:nvPr/>
        </p:nvPicPr>
        <p:blipFill>
          <a:blip r:embed="rId5"/>
          <a:stretch>
            <a:fillRect/>
          </a:stretch>
        </p:blipFill>
        <p:spPr>
          <a:xfrm>
            <a:off x="9862729" y="3925895"/>
            <a:ext cx="1147229" cy="1147229"/>
          </a:xfrm>
          <a:prstGeom prst="rect">
            <a:avLst/>
          </a:prstGeom>
          <a:ln>
            <a:noFill/>
          </a:ln>
          <a:effectLst>
            <a:softEdge rad="112500"/>
          </a:effectLst>
        </p:spPr>
      </p:pic>
      <p:pic>
        <p:nvPicPr>
          <p:cNvPr id="15" name="Picture 14">
            <a:extLst>
              <a:ext uri="{FF2B5EF4-FFF2-40B4-BE49-F238E27FC236}">
                <a16:creationId xmlns:a16="http://schemas.microsoft.com/office/drawing/2014/main" id="{7516DD0E-CC84-4848-A90F-5EFF1D832654}"/>
              </a:ext>
            </a:extLst>
          </p:cNvPr>
          <p:cNvPicPr>
            <a:picLocks noChangeAspect="1"/>
          </p:cNvPicPr>
          <p:nvPr/>
        </p:nvPicPr>
        <p:blipFill>
          <a:blip r:embed="rId6"/>
          <a:stretch>
            <a:fillRect/>
          </a:stretch>
        </p:blipFill>
        <p:spPr>
          <a:xfrm>
            <a:off x="11170878" y="3930036"/>
            <a:ext cx="1038823" cy="8734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CD2B8AA4-602A-4B90-90A4-011072F185D0}"/>
              </a:ext>
            </a:extLst>
          </p:cNvPr>
          <p:cNvPicPr>
            <a:picLocks noChangeAspect="1"/>
          </p:cNvPicPr>
          <p:nvPr/>
        </p:nvPicPr>
        <p:blipFill>
          <a:blip r:embed="rId7"/>
          <a:stretch>
            <a:fillRect/>
          </a:stretch>
        </p:blipFill>
        <p:spPr>
          <a:xfrm>
            <a:off x="1018353" y="8709128"/>
            <a:ext cx="490035" cy="577430"/>
          </a:xfrm>
          <a:prstGeom prst="rect">
            <a:avLst/>
          </a:prstGeom>
        </p:spPr>
      </p:pic>
      <p:pic>
        <p:nvPicPr>
          <p:cNvPr id="7" name="Picture 6">
            <a:extLst>
              <a:ext uri="{FF2B5EF4-FFF2-40B4-BE49-F238E27FC236}">
                <a16:creationId xmlns:a16="http://schemas.microsoft.com/office/drawing/2014/main" id="{AB0E805D-9162-448E-BED6-9915AE74FAE9}"/>
              </a:ext>
            </a:extLst>
          </p:cNvPr>
          <p:cNvPicPr>
            <a:picLocks noChangeAspect="1"/>
          </p:cNvPicPr>
          <p:nvPr/>
        </p:nvPicPr>
        <p:blipFill>
          <a:blip r:embed="rId8"/>
          <a:stretch>
            <a:fillRect/>
          </a:stretch>
        </p:blipFill>
        <p:spPr>
          <a:xfrm>
            <a:off x="2956015" y="8667752"/>
            <a:ext cx="672140" cy="577431"/>
          </a:xfrm>
          <a:prstGeom prst="rect">
            <a:avLst/>
          </a:prstGeom>
        </p:spPr>
      </p:pic>
      <p:pic>
        <p:nvPicPr>
          <p:cNvPr id="16" name="Picture 15">
            <a:extLst>
              <a:ext uri="{FF2B5EF4-FFF2-40B4-BE49-F238E27FC236}">
                <a16:creationId xmlns:a16="http://schemas.microsoft.com/office/drawing/2014/main" id="{CC31C75C-46A2-4B46-9049-EBC967F1EDA0}"/>
              </a:ext>
            </a:extLst>
          </p:cNvPr>
          <p:cNvPicPr>
            <a:picLocks noChangeAspect="1"/>
          </p:cNvPicPr>
          <p:nvPr/>
        </p:nvPicPr>
        <p:blipFill>
          <a:blip r:embed="rId9"/>
          <a:stretch>
            <a:fillRect/>
          </a:stretch>
        </p:blipFill>
        <p:spPr>
          <a:xfrm>
            <a:off x="4835973" y="8709128"/>
            <a:ext cx="838317" cy="556869"/>
          </a:xfrm>
          <a:prstGeom prst="rect">
            <a:avLst/>
          </a:prstGeom>
        </p:spPr>
      </p:pic>
      <p:pic>
        <p:nvPicPr>
          <p:cNvPr id="18" name="Picture 17">
            <a:extLst>
              <a:ext uri="{FF2B5EF4-FFF2-40B4-BE49-F238E27FC236}">
                <a16:creationId xmlns:a16="http://schemas.microsoft.com/office/drawing/2014/main" id="{6FA3F1F5-DDE9-4191-9771-C90FE3F292B7}"/>
              </a:ext>
            </a:extLst>
          </p:cNvPr>
          <p:cNvPicPr>
            <a:picLocks noChangeAspect="1"/>
          </p:cNvPicPr>
          <p:nvPr/>
        </p:nvPicPr>
        <p:blipFill>
          <a:blip r:embed="rId10"/>
          <a:stretch>
            <a:fillRect/>
          </a:stretch>
        </p:blipFill>
        <p:spPr>
          <a:xfrm>
            <a:off x="7225772" y="8770212"/>
            <a:ext cx="443320" cy="505094"/>
          </a:xfrm>
          <a:prstGeom prst="rect">
            <a:avLst/>
          </a:prstGeom>
        </p:spPr>
      </p:pic>
      <p:pic>
        <p:nvPicPr>
          <p:cNvPr id="21" name="Picture 20">
            <a:extLst>
              <a:ext uri="{FF2B5EF4-FFF2-40B4-BE49-F238E27FC236}">
                <a16:creationId xmlns:a16="http://schemas.microsoft.com/office/drawing/2014/main" id="{85CCD88C-7B02-4BE7-8B53-1FE06C55B8DD}"/>
              </a:ext>
            </a:extLst>
          </p:cNvPr>
          <p:cNvPicPr>
            <a:picLocks noChangeAspect="1"/>
          </p:cNvPicPr>
          <p:nvPr/>
        </p:nvPicPr>
        <p:blipFill>
          <a:blip r:embed="rId11"/>
          <a:stretch>
            <a:fillRect/>
          </a:stretch>
        </p:blipFill>
        <p:spPr>
          <a:xfrm>
            <a:off x="9001875" y="8711343"/>
            <a:ext cx="766870" cy="606082"/>
          </a:xfrm>
          <a:prstGeom prst="rect">
            <a:avLst/>
          </a:prstGeom>
        </p:spPr>
      </p:pic>
      <p:pic>
        <p:nvPicPr>
          <p:cNvPr id="20" name="Picture 19">
            <a:extLst>
              <a:ext uri="{FF2B5EF4-FFF2-40B4-BE49-F238E27FC236}">
                <a16:creationId xmlns:a16="http://schemas.microsoft.com/office/drawing/2014/main" id="{D73EFDA1-92F2-481D-BD26-184D885C7F46}"/>
              </a:ext>
            </a:extLst>
          </p:cNvPr>
          <p:cNvPicPr>
            <a:picLocks noChangeAspect="1"/>
          </p:cNvPicPr>
          <p:nvPr/>
        </p:nvPicPr>
        <p:blipFill>
          <a:blip r:embed="rId12"/>
          <a:stretch>
            <a:fillRect/>
          </a:stretch>
        </p:blipFill>
        <p:spPr>
          <a:xfrm>
            <a:off x="11121642" y="8726972"/>
            <a:ext cx="843081" cy="504896"/>
          </a:xfrm>
          <a:prstGeom prst="rect">
            <a:avLst/>
          </a:prstGeom>
        </p:spPr>
      </p:pic>
    </p:spTree>
    <p:extLst>
      <p:ext uri="{BB962C8B-B14F-4D97-AF65-F5344CB8AC3E}">
        <p14:creationId xmlns:p14="http://schemas.microsoft.com/office/powerpoint/2010/main" val="7489079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1643</TotalTime>
  <Words>568</Words>
  <Application>Microsoft Office PowerPoint</Application>
  <PresentationFormat>A3 Paper (297x420 mm)</PresentationFormat>
  <Paragraphs>71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OneIT Services and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Bedwell</dc:creator>
  <cp:lastModifiedBy>Leesa Best</cp:lastModifiedBy>
  <cp:revision>58</cp:revision>
  <dcterms:created xsi:type="dcterms:W3CDTF">2021-12-06T11:27:23Z</dcterms:created>
  <dcterms:modified xsi:type="dcterms:W3CDTF">2025-01-06T11:34:38Z</dcterms:modified>
</cp:coreProperties>
</file>