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61" d="100"/>
          <a:sy n="61" d="100"/>
        </p:scale>
        <p:origin x="126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1926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26080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78373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55161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C0EEF-DAED-4B92-9E7A-58BD69AC3030}" type="datetimeFigureOut">
              <a:rPr lang="en-GB" smtClean="0"/>
              <a:t>06/01/2025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20627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C0EEF-DAED-4B92-9E7A-58BD69AC3030}" type="datetimeFigureOut">
              <a:rPr lang="en-GB" smtClean="0"/>
              <a:t>06/01/2025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29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C0EEF-DAED-4B92-9E7A-58BD69AC3030}" type="datetimeFigureOut">
              <a:rPr lang="en-GB" smtClean="0"/>
              <a:t>06/01/2025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094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14703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06141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4865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08031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7DC0EEF-DAED-4B92-9E7A-58BD69AC3030}" type="datetimeFigureOut">
              <a:rPr lang="en-GB" smtClean="0"/>
              <a:t>06/01/2025</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3DC25CC-385F-47EF-AA3D-D4B9858D2BEB}" type="slidenum">
              <a:rPr lang="en-GB" smtClean="0"/>
              <a:t>‹#›</a:t>
            </a:fld>
            <a:endParaRPr lang="en-GB"/>
          </a:p>
        </p:txBody>
      </p:sp>
    </p:spTree>
    <p:extLst>
      <p:ext uri="{BB962C8B-B14F-4D97-AF65-F5344CB8AC3E}">
        <p14:creationId xmlns:p14="http://schemas.microsoft.com/office/powerpoint/2010/main" val="4065448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12801600" cy="9601200"/>
          </a:xfrm>
          <a:prstGeom prst="frame">
            <a:avLst>
              <a:gd name="adj1" fmla="val 208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en-GB" sz="1246">
              <a:solidFill>
                <a:schemeClr val="tx1"/>
              </a:solidFill>
            </a:endParaRPr>
          </a:p>
        </p:txBody>
      </p:sp>
      <p:sp>
        <p:nvSpPr>
          <p:cNvPr id="9" name="TextBox 8"/>
          <p:cNvSpPr txBox="1"/>
          <p:nvPr/>
        </p:nvSpPr>
        <p:spPr>
          <a:xfrm>
            <a:off x="5354167" y="262826"/>
            <a:ext cx="2093265" cy="348109"/>
          </a:xfrm>
          <a:prstGeom prst="rect">
            <a:avLst/>
          </a:prstGeom>
          <a:noFill/>
        </p:spPr>
        <p:txBody>
          <a:bodyPr wrap="none" rtlCol="0">
            <a:spAutoFit/>
          </a:bodyPr>
          <a:lstStyle/>
          <a:p>
            <a:r>
              <a:rPr lang="en-GB" sz="1662" dirty="0"/>
              <a:t>Unit 2: Roman Britain </a:t>
            </a:r>
          </a:p>
        </p:txBody>
      </p:sp>
      <p:graphicFrame>
        <p:nvGraphicFramePr>
          <p:cNvPr id="10" name="Table 9"/>
          <p:cNvGraphicFramePr>
            <a:graphicFrameLocks noGrp="1"/>
          </p:cNvGraphicFramePr>
          <p:nvPr>
            <p:extLst>
              <p:ext uri="{D42A27DB-BD31-4B8C-83A1-F6EECF244321}">
                <p14:modId xmlns:p14="http://schemas.microsoft.com/office/powerpoint/2010/main" val="2224237815"/>
              </p:ext>
            </p:extLst>
          </p:nvPr>
        </p:nvGraphicFramePr>
        <p:xfrm>
          <a:off x="330086" y="889218"/>
          <a:ext cx="12141426" cy="8135079"/>
        </p:xfrm>
        <a:graphic>
          <a:graphicData uri="http://schemas.openxmlformats.org/drawingml/2006/table">
            <a:tbl>
              <a:tblPr firstRow="1" bandRow="1">
                <a:tableStyleId>{5940675A-B579-460E-94D1-54222C63F5DA}</a:tableStyleId>
              </a:tblPr>
              <a:tblGrid>
                <a:gridCol w="2023571">
                  <a:extLst>
                    <a:ext uri="{9D8B030D-6E8A-4147-A177-3AD203B41FA5}">
                      <a16:colId xmlns:a16="http://schemas.microsoft.com/office/drawing/2014/main" val="3597595348"/>
                    </a:ext>
                  </a:extLst>
                </a:gridCol>
                <a:gridCol w="2023571">
                  <a:extLst>
                    <a:ext uri="{9D8B030D-6E8A-4147-A177-3AD203B41FA5}">
                      <a16:colId xmlns:a16="http://schemas.microsoft.com/office/drawing/2014/main" val="1615232983"/>
                    </a:ext>
                  </a:extLst>
                </a:gridCol>
                <a:gridCol w="971386">
                  <a:extLst>
                    <a:ext uri="{9D8B030D-6E8A-4147-A177-3AD203B41FA5}">
                      <a16:colId xmlns:a16="http://schemas.microsoft.com/office/drawing/2014/main" val="1150712378"/>
                    </a:ext>
                  </a:extLst>
                </a:gridCol>
                <a:gridCol w="1052185">
                  <a:extLst>
                    <a:ext uri="{9D8B030D-6E8A-4147-A177-3AD203B41FA5}">
                      <a16:colId xmlns:a16="http://schemas.microsoft.com/office/drawing/2014/main" val="685584595"/>
                    </a:ext>
                  </a:extLst>
                </a:gridCol>
                <a:gridCol w="1002083">
                  <a:extLst>
                    <a:ext uri="{9D8B030D-6E8A-4147-A177-3AD203B41FA5}">
                      <a16:colId xmlns:a16="http://schemas.microsoft.com/office/drawing/2014/main" val="1772355279"/>
                    </a:ext>
                  </a:extLst>
                </a:gridCol>
                <a:gridCol w="1021488">
                  <a:extLst>
                    <a:ext uri="{9D8B030D-6E8A-4147-A177-3AD203B41FA5}">
                      <a16:colId xmlns:a16="http://schemas.microsoft.com/office/drawing/2014/main" val="4234434123"/>
                    </a:ext>
                  </a:extLst>
                </a:gridCol>
                <a:gridCol w="1446140">
                  <a:extLst>
                    <a:ext uri="{9D8B030D-6E8A-4147-A177-3AD203B41FA5}">
                      <a16:colId xmlns:a16="http://schemas.microsoft.com/office/drawing/2014/main" val="3947937341"/>
                    </a:ext>
                  </a:extLst>
                </a:gridCol>
                <a:gridCol w="577431">
                  <a:extLst>
                    <a:ext uri="{9D8B030D-6E8A-4147-A177-3AD203B41FA5}">
                      <a16:colId xmlns:a16="http://schemas.microsoft.com/office/drawing/2014/main" val="3404378048"/>
                    </a:ext>
                  </a:extLst>
                </a:gridCol>
                <a:gridCol w="2023571">
                  <a:extLst>
                    <a:ext uri="{9D8B030D-6E8A-4147-A177-3AD203B41FA5}">
                      <a16:colId xmlns:a16="http://schemas.microsoft.com/office/drawing/2014/main" val="3713051723"/>
                    </a:ext>
                  </a:extLst>
                </a:gridCol>
              </a:tblGrid>
              <a:tr h="250626">
                <a:tc gridSpan="3">
                  <a:txBody>
                    <a:bodyPr/>
                    <a:lstStyle/>
                    <a:p>
                      <a:pPr algn="ctr"/>
                      <a:r>
                        <a:rPr lang="en-GB" sz="1100" dirty="0"/>
                        <a:t>Relationships and Health Guidance</a:t>
                      </a:r>
                    </a:p>
                  </a:txBody>
                  <a:tcPr/>
                </a:tc>
                <a:tc hMerge="1">
                  <a:txBody>
                    <a:bodyPr/>
                    <a:lstStyle/>
                    <a:p>
                      <a:endParaRPr lang="en-GB"/>
                    </a:p>
                  </a:txBody>
                  <a:tcPr/>
                </a:tc>
                <a:tc hMerge="1">
                  <a:txBody>
                    <a:bodyPr/>
                    <a:lstStyle/>
                    <a:p>
                      <a:pPr algn="ctr"/>
                      <a:r>
                        <a:rPr lang="en-GB" sz="1100"/>
                        <a:t>Substantive Knowledge </a:t>
                      </a:r>
                      <a:endParaRPr lang="en-GB" sz="1100" dirty="0"/>
                    </a:p>
                  </a:txBody>
                  <a:tcPr/>
                </a:tc>
                <a:tc gridSpan="2">
                  <a:txBody>
                    <a:bodyPr/>
                    <a:lstStyle/>
                    <a:p>
                      <a:r>
                        <a:rPr lang="en-GB" sz="1100"/>
                        <a:t>Substantive Knowledge </a:t>
                      </a:r>
                      <a:endParaRPr lang="en-GB"/>
                    </a:p>
                  </a:txBody>
                  <a:tcPr/>
                </a:tc>
                <a:tc hMerge="1">
                  <a:txBody>
                    <a:bodyPr/>
                    <a:lstStyle/>
                    <a:p>
                      <a:endParaRPr lang="en-GB"/>
                    </a:p>
                  </a:txBody>
                  <a:tcPr/>
                </a:tc>
                <a:tc gridSpan="4">
                  <a:txBody>
                    <a:bodyPr/>
                    <a:lstStyle/>
                    <a:p>
                      <a:r>
                        <a:rPr lang="en-GB" sz="1100"/>
                        <a:t>Vocabulary</a:t>
                      </a:r>
                      <a:endParaRPr lang="en-GB"/>
                    </a:p>
                  </a:txBody>
                  <a:tcPr/>
                </a:tc>
                <a:tc hMerge="1">
                  <a:txBody>
                    <a:bodyPr/>
                    <a:lstStyle/>
                    <a:p>
                      <a:pPr algn="ctr"/>
                      <a:r>
                        <a:rPr lang="en-GB" sz="1100"/>
                        <a:t>Vocabulary</a:t>
                      </a:r>
                      <a:endParaRPr lang="en-GB" sz="1100"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96402867"/>
                  </a:ext>
                </a:extLst>
              </a:tr>
              <a:tr h="1582376">
                <a:tc rowSpan="2" gridSpan="3">
                  <a:txBody>
                    <a:bodyPr/>
                    <a:lstStyle/>
                    <a:p>
                      <a:r>
                        <a:rPr lang="en-GB" sz="1100" dirty="0"/>
                        <a:t>By the end of primary school pupils should know:</a:t>
                      </a:r>
                    </a:p>
                    <a:p>
                      <a:r>
                        <a:rPr lang="en-GB" sz="1100" dirty="0"/>
                        <a:t>that families are important for children growing up because they can give love, security and stability. </a:t>
                      </a:r>
                    </a:p>
                    <a:p>
                      <a:r>
                        <a:rPr lang="en-GB" sz="1100" dirty="0"/>
                        <a:t>the characteristics of healthy family life, commitment to each other, including in times of difficulty, protection and care for children and other family members, the importance of spending time together and sharing each other’s lives.</a:t>
                      </a:r>
                    </a:p>
                    <a:p>
                      <a:r>
                        <a:rPr lang="en-GB" sz="1100" dirty="0"/>
                        <a:t>that others’ families, either in school or in the wider world, sometimes look different from their family, but that they should respect those differences and know that other children’s families are also characterised by love and care. that stable, caring relationships, which may be of different types, are at the heart of happy families, and are important for children’s security as they grow up. </a:t>
                      </a:r>
                    </a:p>
                  </a:txBody>
                  <a:tcPr>
                    <a:lnR w="12700" cap="flat" cmpd="sng" algn="ctr">
                      <a:solidFill>
                        <a:schemeClr val="tx1"/>
                      </a:solidFill>
                      <a:prstDash val="solid"/>
                      <a:round/>
                      <a:headEnd type="none" w="med" len="med"/>
                      <a:tailEnd type="none" w="med" len="med"/>
                    </a:lnR>
                  </a:tcPr>
                </a:tc>
                <a:tc rowSpan="2" hMerge="1">
                  <a:txBody>
                    <a:bodyPr/>
                    <a:lstStyle/>
                    <a:p>
                      <a:endParaRPr lang="en-GB"/>
                    </a:p>
                  </a:txBody>
                  <a:tcPr/>
                </a:tc>
                <a:tc rowSpan="2" hMerge="1">
                  <a:txBody>
                    <a:bodyPr/>
                    <a:lstStyle/>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L w="12700" cap="flat" cmpd="sng" algn="ctr">
                      <a:solidFill>
                        <a:schemeClr val="tx1"/>
                      </a:solidFill>
                      <a:prstDash val="solid"/>
                      <a:round/>
                      <a:headEnd type="none" w="med" len="med"/>
                      <a:tailEnd type="none" w="med" len="med"/>
                    </a:lnL>
                  </a:tcPr>
                </a:tc>
                <a:tc rowSpan="7" gridSpan="2">
                  <a:txBody>
                    <a:bodyPr/>
                    <a:lstStyle/>
                    <a:p>
                      <a:r>
                        <a:rPr lang="en-GB" sz="1100" dirty="0">
                          <a:solidFill>
                            <a:srgbClr val="FF0000"/>
                          </a:solidFill>
                        </a:rPr>
                        <a:t>Know what a family is.</a:t>
                      </a:r>
                    </a:p>
                    <a:p>
                      <a:r>
                        <a:rPr lang="en-GB" sz="1100" dirty="0">
                          <a:solidFill>
                            <a:srgbClr val="FF0000"/>
                          </a:solidFill>
                        </a:rPr>
                        <a:t>Know that different people in a family have different responsibilities (jobs).</a:t>
                      </a:r>
                    </a:p>
                    <a:p>
                      <a:r>
                        <a:rPr lang="en-GB" sz="1100" dirty="0">
                          <a:solidFill>
                            <a:srgbClr val="FF6600"/>
                          </a:solidFill>
                        </a:rPr>
                        <a:t>Know some of the characteristics of healthy and safe friendship.</a:t>
                      </a:r>
                    </a:p>
                    <a:p>
                      <a:r>
                        <a:rPr lang="en-GB" sz="1100" dirty="0">
                          <a:solidFill>
                            <a:srgbClr val="FF6600"/>
                          </a:solidFill>
                        </a:rPr>
                        <a:t>Know that friends sometimes fall out.</a:t>
                      </a:r>
                    </a:p>
                    <a:p>
                      <a:r>
                        <a:rPr lang="en-GB" sz="1100" dirty="0">
                          <a:solidFill>
                            <a:srgbClr val="FF6600"/>
                          </a:solidFill>
                        </a:rPr>
                        <a:t>Know some ways to mend a friendship.</a:t>
                      </a:r>
                    </a:p>
                    <a:p>
                      <a:r>
                        <a:rPr lang="en-GB" sz="1100" dirty="0">
                          <a:solidFill>
                            <a:srgbClr val="00CC00"/>
                          </a:solidFill>
                        </a:rPr>
                        <a:t>Know that unkind words can never be taken back and they can hurt.</a:t>
                      </a:r>
                    </a:p>
                    <a:p>
                      <a:r>
                        <a:rPr lang="en-GB" sz="1100" dirty="0">
                          <a:solidFill>
                            <a:srgbClr val="00CC00"/>
                          </a:solidFill>
                        </a:rPr>
                        <a:t>Know how to use Jigsaw’s Calm Me to help when feeling angry.</a:t>
                      </a:r>
                    </a:p>
                    <a:p>
                      <a:r>
                        <a:rPr lang="en-GB" sz="1100" dirty="0">
                          <a:solidFill>
                            <a:srgbClr val="00CC00"/>
                          </a:solidFill>
                        </a:rPr>
                        <a:t>Know some reasons why others get angry.</a:t>
                      </a:r>
                    </a:p>
                  </a:txBody>
                  <a:tcPr>
                    <a:lnL w="12700" cap="flat" cmpd="sng" algn="ctr">
                      <a:solidFill>
                        <a:schemeClr val="tx1"/>
                      </a:solidFill>
                      <a:prstDash val="solid"/>
                      <a:round/>
                      <a:headEnd type="none" w="med" len="med"/>
                      <a:tailEnd type="none" w="med" len="med"/>
                    </a:lnL>
                  </a:tcPr>
                </a:tc>
                <a:tc rowSpan="7" hMerge="1">
                  <a:txBody>
                    <a:bodyPr/>
                    <a:lstStyle/>
                    <a:p>
                      <a:endParaRPr lang="en-GB"/>
                    </a:p>
                  </a:txBody>
                  <a:tcPr/>
                </a:tc>
                <a:tc gridSpan="4">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t>Family, Jobs, Relationship, Friend, Lonely, Argue, Fall-out, Words, Feelings, Angry, Upset, Calm me, Breathing.</a:t>
                      </a:r>
                      <a:endParaRPr lang="en-GB" dirty="0"/>
                    </a:p>
                  </a:txBody>
                  <a:tcPr>
                    <a:lnB w="12700" cap="flat" cmpd="sng" algn="ctr">
                      <a:solidFill>
                        <a:schemeClr val="tx1"/>
                      </a:solidFill>
                      <a:prstDash val="solid"/>
                      <a:round/>
                      <a:headEnd type="none" w="med" len="med"/>
                      <a:tailEnd type="none" w="med" len="med"/>
                    </a:lnB>
                  </a:tcPr>
                </a:tc>
                <a:tc hMerge="1">
                  <a:txBody>
                    <a:bodyPr/>
                    <a:lstStyle/>
                    <a:p>
                      <a:r>
                        <a:rPr lang="en-GB" sz="1100" dirty="0"/>
                        <a:t>Similarity/similar</a:t>
                      </a:r>
                    </a:p>
                    <a:p>
                      <a:r>
                        <a:rPr lang="en-GB" sz="1100" dirty="0"/>
                        <a:t>Same as</a:t>
                      </a:r>
                    </a:p>
                    <a:p>
                      <a:r>
                        <a:rPr lang="en-GB" sz="1100" baseline="0" dirty="0"/>
                        <a:t>Different from</a:t>
                      </a:r>
                    </a:p>
                    <a:p>
                      <a:r>
                        <a:rPr lang="en-GB" sz="1100" baseline="0" dirty="0"/>
                        <a:t>Difference</a:t>
                      </a:r>
                    </a:p>
                    <a:p>
                      <a:r>
                        <a:rPr lang="en-GB" sz="1100" baseline="0" dirty="0"/>
                        <a:t>Similarity</a:t>
                      </a:r>
                    </a:p>
                    <a:p>
                      <a:r>
                        <a:rPr lang="en-GB" sz="1100" b="0" i="0" kern="1200" dirty="0">
                          <a:solidFill>
                            <a:schemeClr val="tx1"/>
                          </a:solidFill>
                          <a:effectLst/>
                          <a:latin typeface="+mn-lt"/>
                          <a:ea typeface="+mn-ea"/>
                          <a:cs typeface="+mn-cs"/>
                        </a:rPr>
                        <a:t>Bullying</a:t>
                      </a:r>
                      <a:br>
                        <a:rPr lang="en-GB" sz="1100" i="0" dirty="0"/>
                      </a:br>
                      <a:r>
                        <a:rPr lang="en-GB" sz="1100" b="0" i="0" kern="1200" dirty="0" err="1">
                          <a:solidFill>
                            <a:schemeClr val="tx1"/>
                          </a:solidFill>
                          <a:effectLst/>
                          <a:latin typeface="+mn-lt"/>
                          <a:ea typeface="+mn-ea"/>
                          <a:cs typeface="+mn-cs"/>
                        </a:rPr>
                        <a:t>Bullying</a:t>
                      </a:r>
                      <a:r>
                        <a:rPr lang="en-GB" sz="1100" b="0" i="0" kern="1200" dirty="0">
                          <a:solidFill>
                            <a:schemeClr val="tx1"/>
                          </a:solidFill>
                          <a:effectLst/>
                          <a:latin typeface="+mn-lt"/>
                          <a:ea typeface="+mn-ea"/>
                          <a:cs typeface="+mn-cs"/>
                        </a:rPr>
                        <a:t> behaviour</a:t>
                      </a:r>
                      <a:br>
                        <a:rPr lang="en-GB" sz="1100" b="0" i="0" kern="1200" dirty="0">
                          <a:solidFill>
                            <a:schemeClr val="tx1"/>
                          </a:solidFill>
                          <a:effectLst/>
                          <a:latin typeface="+mn-lt"/>
                          <a:ea typeface="+mn-ea"/>
                          <a:cs typeface="+mn-cs"/>
                        </a:rPr>
                      </a:br>
                      <a:r>
                        <a:rPr lang="en-GB" sz="1100" b="0" i="0" kern="1200" dirty="0">
                          <a:solidFill>
                            <a:schemeClr val="tx1"/>
                          </a:solidFill>
                          <a:effectLst/>
                          <a:latin typeface="+mn-lt"/>
                          <a:ea typeface="+mn-ea"/>
                          <a:cs typeface="+mn-cs"/>
                        </a:rPr>
                        <a:t>Courage</a:t>
                      </a:r>
                      <a:br>
                        <a:rPr lang="en-GB" sz="1100" i="0" dirty="0"/>
                      </a:br>
                      <a:r>
                        <a:rPr lang="en-GB" sz="1100" b="0" i="0" kern="1200" dirty="0">
                          <a:solidFill>
                            <a:schemeClr val="tx1"/>
                          </a:solidFill>
                          <a:effectLst/>
                          <a:latin typeface="+mn-lt"/>
                          <a:ea typeface="+mn-ea"/>
                          <a:cs typeface="+mn-cs"/>
                        </a:rPr>
                        <a:t>Deliberate</a:t>
                      </a:r>
                      <a:br>
                        <a:rPr lang="en-GB" sz="1100" i="0" dirty="0"/>
                      </a:br>
                      <a:r>
                        <a:rPr lang="en-GB" sz="1100" b="0" i="0" kern="1200" dirty="0">
                          <a:solidFill>
                            <a:schemeClr val="tx1"/>
                          </a:solidFill>
                          <a:effectLst/>
                          <a:latin typeface="+mn-lt"/>
                          <a:ea typeface="+mn-ea"/>
                          <a:cs typeface="+mn-cs"/>
                        </a:rPr>
                        <a:t>On purpose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818584"/>
                  </a:ext>
                </a:extLst>
              </a:tr>
              <a:tr h="488515">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2">
                  <a:txBody>
                    <a:bodyPr/>
                    <a:lstStyle/>
                    <a:p>
                      <a:r>
                        <a:rPr lang="en-GB" sz="1100"/>
                        <a:t>Key People</a:t>
                      </a:r>
                      <a:endParaRPr lang="en-GB"/>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gridSpan="2">
                  <a:txBody>
                    <a:bodyPr/>
                    <a:lstStyle/>
                    <a:p>
                      <a:r>
                        <a:rPr lang="en-GB" sz="1100" dirty="0"/>
                        <a:t>High</a:t>
                      </a:r>
                      <a:r>
                        <a:rPr lang="en-GB" sz="1100" baseline="0" dirty="0"/>
                        <a:t> quality texts </a:t>
                      </a:r>
                      <a:endParaRPr lang="en-GB"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2148467741"/>
                  </a:ext>
                </a:extLst>
              </a:tr>
              <a:tr h="375781">
                <a:tc gridSpan="3">
                  <a:txBody>
                    <a:bodyPr/>
                    <a:lstStyle/>
                    <a:p>
                      <a:r>
                        <a:rPr lang="en-GB" sz="1100" dirty="0"/>
                        <a:t>Prior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2">
                  <a:txBody>
                    <a:bodyPr/>
                    <a:lstStyle/>
                    <a:p>
                      <a:r>
                        <a:rPr lang="en-GB" sz="1100" dirty="0"/>
                        <a:t>Brad Pitt and Angelina Jolie</a:t>
                      </a:r>
                    </a:p>
                    <a:p>
                      <a:r>
                        <a:rPr lang="en-GB" sz="1100" b="0" i="0" dirty="0">
                          <a:solidFill>
                            <a:srgbClr val="1F1F1F"/>
                          </a:solidFill>
                          <a:effectLst/>
                          <a:latin typeface="Google Sans"/>
                        </a:rPr>
                        <a:t>Beginning with the adoption of Maddox from an orphanage in Cambodia in 2001, the pair went on to welcome five more kids into the Jolie-Pitt family.</a:t>
                      </a:r>
                    </a:p>
                  </a:txBody>
                  <a:tcPr/>
                </a:tc>
                <a:tc rowSpan="3" hMerge="1">
                  <a:txBody>
                    <a:bodyPr/>
                    <a:lstStyle/>
                    <a:p>
                      <a:endParaRPr lang="en-GB"/>
                    </a:p>
                  </a:txBody>
                  <a:tcPr/>
                </a:tc>
                <a:tc rowSpan="3" gridSpan="2">
                  <a:txBody>
                    <a:bodyPr/>
                    <a:lstStyle/>
                    <a:p>
                      <a:r>
                        <a:rPr lang="en-GB" sz="1100" dirty="0"/>
                        <a:t>Meesha Makes Friends by Tom Percival</a:t>
                      </a:r>
                      <a:endParaRPr lang="en-GB" dirty="0"/>
                    </a:p>
                  </a:txBody>
                  <a:tcPr/>
                </a:tc>
                <a:tc rowSpan="3" hMerge="1">
                  <a:txBody>
                    <a:bodyPr/>
                    <a:lstStyle/>
                    <a:p>
                      <a:endParaRPr lang="en-GB"/>
                    </a:p>
                  </a:txBody>
                  <a:tcPr/>
                </a:tc>
                <a:extLst>
                  <a:ext uri="{0D108BD9-81ED-4DB2-BD59-A6C34878D82A}">
                    <a16:rowId xmlns:a16="http://schemas.microsoft.com/office/drawing/2014/main" val="3298731114"/>
                  </a:ext>
                </a:extLst>
              </a:tr>
              <a:tr h="1127342">
                <a:tc gridSpan="3">
                  <a:txBody>
                    <a:bodyPr/>
                    <a:lstStyle/>
                    <a:p>
                      <a:r>
                        <a:rPr lang="en-GB" sz="1100" dirty="0"/>
                        <a:t>Pre-school –</a:t>
                      </a:r>
                    </a:p>
                    <a:p>
                      <a:r>
                        <a:rPr lang="en-GB" sz="1100" b="0" i="0" dirty="0">
                          <a:solidFill>
                            <a:srgbClr val="040C28"/>
                          </a:solidFill>
                          <a:effectLst/>
                          <a:latin typeface="Google Sans"/>
                        </a:rPr>
                        <a:t>Through supported interaction with others, children learn how to make good friendships, co-operate and resolve conflicts peaceably</a:t>
                      </a:r>
                      <a:r>
                        <a:rPr lang="en-GB" sz="1100" b="0" i="0" dirty="0">
                          <a:solidFill>
                            <a:srgbClr val="474747"/>
                          </a:solidFill>
                          <a:effectLst/>
                          <a:latin typeface="Google Sans"/>
                        </a:rPr>
                        <a:t>. </a:t>
                      </a:r>
                    </a:p>
                    <a:p>
                      <a:r>
                        <a:rPr lang="en-GB" sz="1100" b="0" i="0" dirty="0">
                          <a:solidFill>
                            <a:srgbClr val="474747"/>
                          </a:solidFill>
                          <a:effectLst/>
                          <a:latin typeface="Google Sans"/>
                        </a:rPr>
                        <a:t>These attributes provide a secure platform, from which children can achieve at school and in later life.</a:t>
                      </a:r>
                      <a:endParaRPr lang="en-GB" sz="1100"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en-GB"/>
                    </a:p>
                  </a:txBody>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69403256"/>
                  </a:ext>
                </a:extLst>
              </a:tr>
              <a:tr h="395418">
                <a:tc gridSpan="3">
                  <a:txBody>
                    <a:bodyPr/>
                    <a:lstStyle/>
                    <a:p>
                      <a:r>
                        <a:rPr lang="en-GB" sz="1100" dirty="0"/>
                        <a:t>Future Learning</a:t>
                      </a:r>
                      <a:endParaRPr lang="en-GB"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sz="1100" b="0" i="0" dirty="0">
                        <a:solidFill>
                          <a:srgbClr val="1F1F1F"/>
                        </a:solidFill>
                        <a:effectLst/>
                        <a:latin typeface="Google Sans"/>
                      </a:endParaRPr>
                    </a:p>
                  </a:txBody>
                  <a:tcPr/>
                </a:tc>
                <a:tc hMerge="1" vMerge="1">
                  <a:txBody>
                    <a:bodyPr/>
                    <a:lstStyle/>
                    <a:p>
                      <a:endParaRPr lang="en-GB"/>
                    </a:p>
                  </a:txBody>
                  <a:tcPr/>
                </a:tc>
                <a:tc gridSpan="2" vMerge="1">
                  <a:txBody>
                    <a:bodyPr/>
                    <a:lstStyle/>
                    <a:p>
                      <a:endParaRPr lang="en-GB" dirty="0"/>
                    </a:p>
                  </a:txBody>
                  <a:tcPr/>
                </a:tc>
                <a:tc hMerge="1" vMerge="1">
                  <a:txBody>
                    <a:bodyPr/>
                    <a:lstStyle/>
                    <a:p>
                      <a:endParaRPr lang="en-GB"/>
                    </a:p>
                  </a:txBody>
                  <a:tcPr/>
                </a:tc>
                <a:extLst>
                  <a:ext uri="{0D108BD9-81ED-4DB2-BD59-A6C34878D82A}">
                    <a16:rowId xmlns:a16="http://schemas.microsoft.com/office/drawing/2014/main" val="1349632279"/>
                  </a:ext>
                </a:extLst>
              </a:tr>
              <a:tr h="250626">
                <a:tc rowSpan="2" gridSpan="3">
                  <a:txBody>
                    <a:bodyPr/>
                    <a:lstStyle/>
                    <a:p>
                      <a:r>
                        <a:rPr lang="en-GB" sz="1100" dirty="0"/>
                        <a:t>Year 1 –</a:t>
                      </a:r>
                    </a:p>
                    <a:p>
                      <a:pPr algn="l"/>
                      <a:r>
                        <a:rPr lang="en-GB" sz="1100" dirty="0">
                          <a:solidFill>
                            <a:schemeClr val="tx1"/>
                          </a:solidFill>
                        </a:rPr>
                        <a:t>Know that everyone’s family is different.</a:t>
                      </a:r>
                    </a:p>
                    <a:p>
                      <a:pPr algn="l"/>
                      <a:r>
                        <a:rPr lang="en-GB" sz="1100" dirty="0">
                          <a:solidFill>
                            <a:schemeClr val="tx1"/>
                          </a:solidFill>
                        </a:rPr>
                        <a:t>Know that there are lots of different types of families.</a:t>
                      </a:r>
                    </a:p>
                    <a:p>
                      <a:pPr algn="l"/>
                      <a:r>
                        <a:rPr lang="en-GB" sz="1100" dirty="0">
                          <a:solidFill>
                            <a:schemeClr val="tx1"/>
                          </a:solidFill>
                        </a:rPr>
                        <a:t>Know that families are founded on belonging, love and care.</a:t>
                      </a:r>
                    </a:p>
                    <a:p>
                      <a:pPr algn="l"/>
                      <a:r>
                        <a:rPr lang="en-GB" sz="1100" dirty="0">
                          <a:solidFill>
                            <a:schemeClr val="tx1"/>
                          </a:solidFill>
                        </a:rPr>
                        <a:t>Know how to make a friend.</a:t>
                      </a:r>
                    </a:p>
                    <a:p>
                      <a:pPr algn="l"/>
                      <a:r>
                        <a:rPr lang="en-GB" sz="1100" dirty="0">
                          <a:solidFill>
                            <a:schemeClr val="tx1"/>
                          </a:solidFill>
                        </a:rPr>
                        <a:t>Know the characteristics of healthy and safe friends.</a:t>
                      </a:r>
                    </a:p>
                    <a:p>
                      <a:pPr algn="l"/>
                      <a:r>
                        <a:rPr lang="en-GB" sz="1100" dirty="0">
                          <a:solidFill>
                            <a:schemeClr val="tx1"/>
                          </a:solidFill>
                        </a:rPr>
                        <a:t>Know that physical contact can be used as a greeting.</a:t>
                      </a:r>
                    </a:p>
                    <a:p>
                      <a:pPr algn="l"/>
                      <a:r>
                        <a:rPr lang="en-GB" sz="1100" dirty="0">
                          <a:solidFill>
                            <a:schemeClr val="tx1"/>
                          </a:solidFill>
                        </a:rPr>
                        <a:t>Know about the different people in the school community and how they help.</a:t>
                      </a:r>
                    </a:p>
                    <a:p>
                      <a:pPr algn="l"/>
                      <a:r>
                        <a:rPr lang="en-GB" sz="1100" dirty="0">
                          <a:solidFill>
                            <a:schemeClr val="tx1"/>
                          </a:solidFill>
                        </a:rPr>
                        <a:t>Know who to ask for help in the school community.</a:t>
                      </a:r>
                    </a:p>
                    <a:p>
                      <a:pPr marL="0" marR="0" lvl="0" indent="0" algn="l" defTabSz="128016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tx1"/>
                          </a:solidFill>
                          <a:effectLst/>
                          <a:uLnTx/>
                          <a:uFillTx/>
                          <a:latin typeface="+mn-lt"/>
                          <a:ea typeface="+mn-ea"/>
                          <a:cs typeface="+mn-cs"/>
                        </a:rPr>
                        <a:t>Know how to praise themselves and others.</a:t>
                      </a:r>
                    </a:p>
                    <a:p>
                      <a:pPr marL="0" marR="0" lvl="0" indent="0" algn="l" defTabSz="128016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tx1"/>
                          </a:solidFill>
                          <a:effectLst/>
                          <a:uLnTx/>
                          <a:uFillTx/>
                          <a:latin typeface="+mn-lt"/>
                          <a:ea typeface="+mn-ea"/>
                          <a:cs typeface="+mn-cs"/>
                        </a:rPr>
                        <a:t>Know some of their personal qualities.</a:t>
                      </a:r>
                    </a:p>
                    <a:p>
                      <a:pPr marL="0" marR="0" lvl="0" indent="0" algn="l" defTabSz="128016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tx1"/>
                          </a:solidFill>
                          <a:effectLst/>
                          <a:uLnTx/>
                          <a:uFillTx/>
                          <a:latin typeface="+mn-lt"/>
                          <a:ea typeface="+mn-ea"/>
                          <a:cs typeface="+mn-cs"/>
                        </a:rPr>
                        <a:t>Can say why they appreciate a special relationship.</a:t>
                      </a:r>
                      <a:endParaRPr lang="en-GB" sz="1100" dirty="0"/>
                    </a:p>
                  </a:txBody>
                  <a:tcPr>
                    <a:lnR w="12700" cap="flat" cmpd="sng" algn="ctr">
                      <a:solidFill>
                        <a:schemeClr val="tx1"/>
                      </a:solidFill>
                      <a:prstDash val="solid"/>
                      <a:round/>
                      <a:headEnd type="none" w="med" len="med"/>
                      <a:tailEnd type="none" w="med" len="med"/>
                    </a:lnR>
                  </a:tcPr>
                </a:tc>
                <a:tc rowSpan="2" hMerge="1">
                  <a:txBody>
                    <a:bodyPr/>
                    <a:lstStyle/>
                    <a:p>
                      <a:endParaRPr lang="en-GB"/>
                    </a:p>
                  </a:txBody>
                  <a:tcPr/>
                </a:tc>
                <a:tc rowSpan="2" hMerge="1">
                  <a:txBody>
                    <a:bodyPr/>
                    <a:lstStyle/>
                    <a:p>
                      <a:pPr algn="ctr"/>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a:txBody>
                    <a:bodyPr/>
                    <a:lstStyle/>
                    <a:p>
                      <a:r>
                        <a:rPr lang="en-GB" sz="1100"/>
                        <a:t>Disciplinary Knowledge</a:t>
                      </a:r>
                      <a:endParaRPr lang="en-GB"/>
                    </a:p>
                  </a:txBody>
                  <a:tcPr/>
                </a:tc>
                <a:tc hMerge="1">
                  <a:txBody>
                    <a:bodyPr/>
                    <a:lstStyle/>
                    <a:p>
                      <a:pPr algn="ctr"/>
                      <a:r>
                        <a:rPr lang="en-GB" sz="1100"/>
                        <a:t>Disciplinary Knowledge</a:t>
                      </a:r>
                      <a:endParaRPr lang="en-GB" sz="1100" dirty="0"/>
                    </a:p>
                  </a:txBody>
                  <a:tcPr/>
                </a:tc>
                <a:tc hMerge="1">
                  <a:txBody>
                    <a:bodyPr/>
                    <a:lstStyle/>
                    <a:p>
                      <a:endParaRPr lang="en-GB"/>
                    </a:p>
                  </a:txBody>
                  <a:tcPr/>
                </a:tc>
                <a:tc hMerge="1">
                  <a:txBody>
                    <a:bodyPr/>
                    <a:lstStyle/>
                    <a:p>
                      <a:endParaRPr lang="en-GB" sz="1100" dirty="0"/>
                    </a:p>
                  </a:txBody>
                  <a:tcPr/>
                </a:tc>
                <a:extLst>
                  <a:ext uri="{0D108BD9-81ED-4DB2-BD59-A6C34878D82A}">
                    <a16:rowId xmlns:a16="http://schemas.microsoft.com/office/drawing/2014/main" val="2656242789"/>
                  </a:ext>
                </a:extLst>
              </a:tr>
              <a:tr h="2013546">
                <a:tc gridSpan="3" vMerge="1">
                  <a:txBody>
                    <a:bodyPr/>
                    <a:lstStyle/>
                    <a:p>
                      <a:r>
                        <a:rPr lang="en-GB" sz="1100" dirty="0"/>
                        <a:t>Future Learning</a:t>
                      </a:r>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tc>
                <a:tc hMerge="1" vMerge="1">
                  <a:txBody>
                    <a:bodyPr/>
                    <a:lstStyle/>
                    <a:p>
                      <a:endParaRPr lang="en-GB"/>
                    </a:p>
                  </a:txBody>
                  <a:tcPr/>
                </a:tc>
                <a:tc gridSpan="4">
                  <a:txBody>
                    <a:bodyPr/>
                    <a:lstStyle/>
                    <a:p>
                      <a:r>
                        <a:rPr lang="en-GB" sz="1100" dirty="0">
                          <a:solidFill>
                            <a:srgbClr val="FF0000"/>
                          </a:solidFill>
                        </a:rPr>
                        <a:t>Can identify what jobs they do in their family and those carried out by parents/carers and siblings.</a:t>
                      </a:r>
                    </a:p>
                    <a:p>
                      <a:r>
                        <a:rPr lang="en-GB" sz="1100" dirty="0">
                          <a:solidFill>
                            <a:srgbClr val="FF6600"/>
                          </a:solidFill>
                        </a:rPr>
                        <a:t>Can suggest ways to make a friend or help someone who is lonely.</a:t>
                      </a:r>
                    </a:p>
                    <a:p>
                      <a:r>
                        <a:rPr lang="en-GB" sz="1100" dirty="0">
                          <a:solidFill>
                            <a:srgbClr val="FF6600"/>
                          </a:solidFill>
                        </a:rPr>
                        <a:t>Can use different ways to mend a friendship.</a:t>
                      </a:r>
                    </a:p>
                    <a:p>
                      <a:r>
                        <a:rPr lang="en-GB" sz="1100" dirty="0">
                          <a:solidFill>
                            <a:srgbClr val="00CC00"/>
                          </a:solidFill>
                        </a:rPr>
                        <a:t>Can recognise what being angry feels like.</a:t>
                      </a:r>
                    </a:p>
                    <a:p>
                      <a:r>
                        <a:rPr lang="en-GB" sz="1100" dirty="0">
                          <a:solidFill>
                            <a:srgbClr val="00CC00"/>
                          </a:solidFill>
                        </a:rPr>
                        <a:t>Can use Calm Me when angry or upset.</a:t>
                      </a:r>
                    </a:p>
                  </a:txBody>
                  <a:tcPr/>
                </a:tc>
                <a:tc hMerge="1">
                  <a:txBody>
                    <a:bodyPr/>
                    <a:lstStyle/>
                    <a:p>
                      <a:r>
                        <a:rPr lang="en-GB" sz="1100" dirty="0"/>
                        <a:t>I can tell you some ways in which I am the same as my friends.</a:t>
                      </a:r>
                    </a:p>
                    <a:p>
                      <a:r>
                        <a:rPr lang="en-GB" sz="1100" dirty="0"/>
                        <a:t>I can tell you some ways I am different from my friends.</a:t>
                      </a:r>
                    </a:p>
                    <a:p>
                      <a:r>
                        <a:rPr lang="en-GB" sz="1100" dirty="0"/>
                        <a:t>I understand how being bullied might feel.</a:t>
                      </a:r>
                    </a:p>
                    <a:p>
                      <a:r>
                        <a:rPr lang="en-GB" sz="1100" dirty="0"/>
                        <a:t>I can be kind to children who are bullied.</a:t>
                      </a:r>
                    </a:p>
                    <a:p>
                      <a:r>
                        <a:rPr lang="en-GB" sz="1100" dirty="0"/>
                        <a:t>I know how it feels to make a new friend.</a:t>
                      </a:r>
                    </a:p>
                    <a:p>
                      <a:r>
                        <a:rPr lang="en-GB" sz="1100" dirty="0"/>
                        <a:t>I understand these differences make us all special and unique.</a:t>
                      </a:r>
                    </a:p>
                  </a:txBody>
                  <a:tcPr/>
                </a:tc>
                <a:tc hMerge="1">
                  <a:txBody>
                    <a:bodyPr/>
                    <a:lstStyle/>
                    <a:p>
                      <a:endParaRPr lang="en-GB"/>
                    </a:p>
                  </a:txBody>
                  <a:tcPr/>
                </a:tc>
                <a:tc hMerge="1">
                  <a:txBody>
                    <a:bodyPr/>
                    <a:lstStyle/>
                    <a:p>
                      <a:endParaRPr lang="en-GB" sz="1100" dirty="0"/>
                    </a:p>
                  </a:txBody>
                  <a:tcPr/>
                </a:tc>
                <a:extLst>
                  <a:ext uri="{0D108BD9-81ED-4DB2-BD59-A6C34878D82A}">
                    <a16:rowId xmlns:a16="http://schemas.microsoft.com/office/drawing/2014/main" val="1740481448"/>
                  </a:ext>
                </a:extLst>
              </a:tr>
              <a:tr h="250626">
                <a:tc gridSpan="9">
                  <a:txBody>
                    <a:bodyPr/>
                    <a:lstStyle/>
                    <a:p>
                      <a:pPr algn="ctr"/>
                      <a:r>
                        <a:rPr lang="en-GB" sz="1100" dirty="0"/>
                        <a:t>Teaching Ideas</a:t>
                      </a:r>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609749139"/>
                  </a:ext>
                </a:extLst>
              </a:tr>
              <a:tr h="388684">
                <a:tc>
                  <a:txBody>
                    <a:bodyPr/>
                    <a:lstStyle/>
                    <a:p>
                      <a:r>
                        <a:rPr lang="en-GB" sz="1600" dirty="0"/>
                        <a:t>Week One</a:t>
                      </a:r>
                    </a:p>
                  </a:txBody>
                  <a:tcPr/>
                </a:tc>
                <a:tc>
                  <a:txBody>
                    <a:bodyPr/>
                    <a:lstStyle/>
                    <a:p>
                      <a:r>
                        <a:rPr lang="en-GB" sz="1600" dirty="0"/>
                        <a:t>Week Two</a:t>
                      </a:r>
                    </a:p>
                  </a:txBody>
                  <a:tcPr/>
                </a:tc>
                <a:tc gridSpan="2">
                  <a:txBody>
                    <a:bodyPr/>
                    <a:lstStyle/>
                    <a:p>
                      <a:r>
                        <a:rPr lang="en-GB" sz="1600" dirty="0"/>
                        <a:t>Week Three</a:t>
                      </a:r>
                    </a:p>
                  </a:txBody>
                  <a:tcPr/>
                </a:tc>
                <a:tc hMerge="1">
                  <a:txBody>
                    <a:bodyPr/>
                    <a:lstStyle/>
                    <a:p>
                      <a:endParaRPr lang="en-GB" sz="1600" dirty="0"/>
                    </a:p>
                  </a:txBody>
                  <a:tcPr/>
                </a:tc>
                <a:tc gridSpan="2">
                  <a:txBody>
                    <a:bodyPr/>
                    <a:lstStyle/>
                    <a:p>
                      <a:pPr algn="ctr"/>
                      <a:r>
                        <a:rPr lang="en-GB" sz="1600" dirty="0"/>
                        <a:t>Week Four</a:t>
                      </a:r>
                    </a:p>
                  </a:txBody>
                  <a:tcPr/>
                </a:tc>
                <a:tc hMerge="1">
                  <a:txBody>
                    <a:bodyPr/>
                    <a:lstStyle/>
                    <a:p>
                      <a:pPr algn="ctr"/>
                      <a:endParaRPr lang="en-GB" sz="1600" dirty="0"/>
                    </a:p>
                  </a:txBody>
                  <a:tcPr/>
                </a:tc>
                <a:tc gridSpan="2">
                  <a:txBody>
                    <a:bodyPr/>
                    <a:lstStyle/>
                    <a:p>
                      <a:pPr algn="ctr"/>
                      <a:r>
                        <a:rPr lang="en-GB" sz="1600" dirty="0"/>
                        <a:t>Week Five </a:t>
                      </a:r>
                    </a:p>
                  </a:txBody>
                  <a:tcPr/>
                </a:tc>
                <a:tc hMerge="1">
                  <a:txBody>
                    <a:bodyPr/>
                    <a:lstStyle/>
                    <a:p>
                      <a:pPr algn="ctr"/>
                      <a:endParaRPr lang="en-GB" sz="1600" dirty="0"/>
                    </a:p>
                  </a:txBody>
                  <a:tcPr/>
                </a:tc>
                <a:tc>
                  <a:txBody>
                    <a:bodyPr/>
                    <a:lstStyle/>
                    <a:p>
                      <a:pPr algn="ctr"/>
                      <a:r>
                        <a:rPr lang="en-GB" sz="1600" dirty="0"/>
                        <a:t>Week Six</a:t>
                      </a:r>
                    </a:p>
                  </a:txBody>
                  <a:tcPr/>
                </a:tc>
                <a:extLst>
                  <a:ext uri="{0D108BD9-81ED-4DB2-BD59-A6C34878D82A}">
                    <a16:rowId xmlns:a16="http://schemas.microsoft.com/office/drawing/2014/main" val="560451775"/>
                  </a:ext>
                </a:extLst>
              </a:tr>
              <a:tr h="986177">
                <a:tc>
                  <a:txBody>
                    <a:bodyPr/>
                    <a:lstStyle/>
                    <a:p>
                      <a:pPr algn="ctr"/>
                      <a:r>
                        <a:rPr lang="en-GB" sz="1050" b="0" i="0" kern="1200" dirty="0">
                          <a:solidFill>
                            <a:srgbClr val="FF0000"/>
                          </a:solidFill>
                          <a:effectLst/>
                          <a:latin typeface="+mn-lt"/>
                          <a:ea typeface="+mn-ea"/>
                          <a:cs typeface="Arial" panose="020B0604020202020204" pitchFamily="34" charset="0"/>
                        </a:rPr>
                        <a:t>My family and me</a:t>
                      </a: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00" b="0" i="0" kern="1200" dirty="0">
                        <a:solidFill>
                          <a:schemeClr val="tx1"/>
                        </a:solidFill>
                        <a:effectLst/>
                        <a:latin typeface="+mn-lt"/>
                        <a:ea typeface="+mn-ea"/>
                        <a:cs typeface="Arial" panose="020B0604020202020204" pitchFamily="34" charset="0"/>
                      </a:endParaRPr>
                    </a:p>
                    <a:p>
                      <a:pPr algn="ctr"/>
                      <a:endParaRPr lang="en-GB" sz="300" dirty="0">
                        <a:solidFill>
                          <a:srgbClr val="FF0000"/>
                        </a:solidFill>
                        <a:latin typeface="+mn-lt"/>
                        <a:cs typeface="Arial" panose="020B0604020202020204" pitchFamily="34" charset="0"/>
                      </a:endParaRPr>
                    </a:p>
                  </a:txBody>
                  <a:tcPr/>
                </a:tc>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lang="en-GB" sz="1100" dirty="0">
                          <a:solidFill>
                            <a:srgbClr val="FF6600"/>
                          </a:solidFill>
                        </a:rPr>
                        <a:t>Make Friends, Make Friends Never ever break friends</a:t>
                      </a:r>
                    </a:p>
                    <a:p>
                      <a:pPr algn="ctr"/>
                      <a:endParaRPr lang="en-GB" sz="1100" dirty="0">
                        <a:solidFill>
                          <a:srgbClr val="FF6600"/>
                        </a:solidFill>
                      </a:endParaRPr>
                    </a:p>
                    <a:p>
                      <a:endParaRPr lang="en-GB" sz="1100" dirty="0"/>
                    </a:p>
                  </a:txBody>
                  <a:tcPr/>
                </a:tc>
                <a:tc gridSpan="2">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lang="en-GB" sz="1100" dirty="0">
                          <a:solidFill>
                            <a:srgbClr val="FF6600"/>
                          </a:solidFill>
                        </a:rPr>
                        <a:t>Make Friends, Make Friends Never ever break friends</a:t>
                      </a:r>
                    </a:p>
                    <a:p>
                      <a:pPr algn="ctr"/>
                      <a:endParaRPr lang="en-GB" sz="1100" dirty="0">
                        <a:solidFill>
                          <a:srgbClr val="FFFF00"/>
                        </a:solidFill>
                      </a:endParaRPr>
                    </a:p>
                    <a:p>
                      <a:pPr algn="l"/>
                      <a:endParaRPr lang="en-GB" sz="1100" dirty="0">
                        <a:solidFill>
                          <a:schemeClr val="tx1"/>
                        </a:solidFill>
                      </a:endParaRPr>
                    </a:p>
                  </a:txBody>
                  <a:tcPr/>
                </a:tc>
                <a:tc hMerge="1">
                  <a:txBody>
                    <a:bodyPr/>
                    <a:lstStyle/>
                    <a:p>
                      <a:pPr algn="l"/>
                      <a:endParaRPr lang="en-GB" sz="1100" dirty="0">
                        <a:solidFill>
                          <a:schemeClr val="tx1"/>
                        </a:solidFill>
                      </a:endParaRPr>
                    </a:p>
                  </a:txBody>
                  <a:tcPr/>
                </a:tc>
                <a:tc gridSpan="2">
                  <a:txBody>
                    <a:bodyPr/>
                    <a:lstStyle/>
                    <a:p>
                      <a:pPr algn="ctr"/>
                      <a:r>
                        <a:rPr lang="en-GB" sz="1100" dirty="0">
                          <a:solidFill>
                            <a:srgbClr val="00CC00"/>
                          </a:solidFill>
                        </a:rPr>
                        <a:t>Falling out and bullying</a:t>
                      </a:r>
                    </a:p>
                    <a:p>
                      <a:pPr algn="ctr"/>
                      <a:endParaRPr lang="en-GB" sz="1100" dirty="0">
                        <a:solidFill>
                          <a:schemeClr val="tx1"/>
                        </a:solidFill>
                      </a:endParaRPr>
                    </a:p>
                  </a:txBody>
                  <a:tcPr/>
                </a:tc>
                <a:tc hMerge="1">
                  <a:txBody>
                    <a:bodyPr/>
                    <a:lstStyle/>
                    <a:p>
                      <a:pPr algn="ctr"/>
                      <a:endParaRPr lang="en-GB" sz="1100" dirty="0">
                        <a:solidFill>
                          <a:schemeClr val="tx1"/>
                        </a:solidFill>
                      </a:endParaRPr>
                    </a:p>
                  </a:txBody>
                  <a:tcPr/>
                </a:tc>
                <a:tc gridSpan="2">
                  <a:txBody>
                    <a:bodyPr/>
                    <a:lstStyle/>
                    <a:p>
                      <a:pPr algn="ctr"/>
                      <a:r>
                        <a:rPr lang="en-GB" sz="1100" dirty="0">
                          <a:solidFill>
                            <a:srgbClr val="00CC00"/>
                          </a:solidFill>
                        </a:rPr>
                        <a:t>Falling out and bullying</a:t>
                      </a:r>
                    </a:p>
                    <a:p>
                      <a:pPr algn="l"/>
                      <a:endParaRPr lang="en-GB" sz="1100" dirty="0">
                        <a:solidFill>
                          <a:schemeClr val="tx1"/>
                        </a:solidFill>
                      </a:endParaRPr>
                    </a:p>
                  </a:txBody>
                  <a:tcPr/>
                </a:tc>
                <a:tc hMerge="1">
                  <a:txBody>
                    <a:bodyPr/>
                    <a:lstStyle/>
                    <a:p>
                      <a:pPr algn="l"/>
                      <a:endParaRPr lang="en-GB" sz="1100" dirty="0">
                        <a:solidFill>
                          <a:schemeClr val="tx1"/>
                        </a:solidFill>
                      </a:endParaRPr>
                    </a:p>
                  </a:txBody>
                  <a:tcPr/>
                </a:tc>
                <a:tc>
                  <a:txBody>
                    <a:bodyPr/>
                    <a:lstStyle/>
                    <a:p>
                      <a:pPr algn="l"/>
                      <a:r>
                        <a:rPr lang="en-GB" sz="1100" dirty="0">
                          <a:solidFill>
                            <a:schemeClr val="tx1"/>
                          </a:solidFill>
                        </a:rPr>
                        <a:t>Being the best friends we can be</a:t>
                      </a:r>
                    </a:p>
                  </a:txBody>
                  <a:tcPr/>
                </a:tc>
                <a:extLst>
                  <a:ext uri="{0D108BD9-81ED-4DB2-BD59-A6C34878D82A}">
                    <a16:rowId xmlns:a16="http://schemas.microsoft.com/office/drawing/2014/main" val="3235056895"/>
                  </a:ext>
                </a:extLst>
              </a:tr>
            </a:tbl>
          </a:graphicData>
        </a:graphic>
      </p:graphicFrame>
      <p:sp>
        <p:nvSpPr>
          <p:cNvPr id="12" name="TextBox 11"/>
          <p:cNvSpPr txBox="1"/>
          <p:nvPr/>
        </p:nvSpPr>
        <p:spPr>
          <a:xfrm>
            <a:off x="330086" y="9079174"/>
            <a:ext cx="12141426"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Big Finish: Friendship Mittens</a:t>
            </a:r>
          </a:p>
        </p:txBody>
      </p:sp>
      <p:sp>
        <p:nvSpPr>
          <p:cNvPr id="28" name="TextBox 27"/>
          <p:cNvSpPr txBox="1"/>
          <p:nvPr/>
        </p:nvSpPr>
        <p:spPr>
          <a:xfrm>
            <a:off x="1873606" y="264809"/>
            <a:ext cx="9481717"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Year group: Reception Term: Summer 1 Topic: Relationships</a:t>
            </a:r>
          </a:p>
        </p:txBody>
      </p:sp>
      <p:pic>
        <p:nvPicPr>
          <p:cNvPr id="2" name="Picture 1"/>
          <p:cNvPicPr>
            <a:picLocks noChangeAspect="1"/>
          </p:cNvPicPr>
          <p:nvPr/>
        </p:nvPicPr>
        <p:blipFill>
          <a:blip r:embed="rId2"/>
          <a:stretch>
            <a:fillRect/>
          </a:stretch>
        </p:blipFill>
        <p:spPr>
          <a:xfrm>
            <a:off x="11825088" y="283775"/>
            <a:ext cx="646424" cy="675542"/>
          </a:xfrm>
          <a:prstGeom prst="rect">
            <a:avLst/>
          </a:prstGeom>
        </p:spPr>
      </p:pic>
      <p:pic>
        <p:nvPicPr>
          <p:cNvPr id="11" name="Picture 10">
            <a:extLst>
              <a:ext uri="{FF2B5EF4-FFF2-40B4-BE49-F238E27FC236}">
                <a16:creationId xmlns:a16="http://schemas.microsoft.com/office/drawing/2014/main" id="{994352D3-B5B5-46EF-BC87-D4817AF0A5E3}"/>
              </a:ext>
            </a:extLst>
          </p:cNvPr>
          <p:cNvPicPr>
            <a:picLocks noChangeAspect="1"/>
          </p:cNvPicPr>
          <p:nvPr/>
        </p:nvPicPr>
        <p:blipFill>
          <a:blip r:embed="rId3"/>
          <a:stretch>
            <a:fillRect/>
          </a:stretch>
        </p:blipFill>
        <p:spPr>
          <a:xfrm>
            <a:off x="10684344" y="3729261"/>
            <a:ext cx="977986" cy="1071339"/>
          </a:xfrm>
          <a:prstGeom prst="rect">
            <a:avLst/>
          </a:prstGeom>
        </p:spPr>
      </p:pic>
      <p:pic>
        <p:nvPicPr>
          <p:cNvPr id="5" name="Picture 4">
            <a:extLst>
              <a:ext uri="{FF2B5EF4-FFF2-40B4-BE49-F238E27FC236}">
                <a16:creationId xmlns:a16="http://schemas.microsoft.com/office/drawing/2014/main" id="{7512DA9E-D3C6-427A-8DF4-16E2796D5D49}"/>
              </a:ext>
            </a:extLst>
          </p:cNvPr>
          <p:cNvPicPr>
            <a:picLocks noChangeAspect="1"/>
          </p:cNvPicPr>
          <p:nvPr/>
        </p:nvPicPr>
        <p:blipFill>
          <a:blip r:embed="rId4"/>
          <a:stretch>
            <a:fillRect/>
          </a:stretch>
        </p:blipFill>
        <p:spPr>
          <a:xfrm>
            <a:off x="8050669" y="4172354"/>
            <a:ext cx="1121796" cy="746504"/>
          </a:xfrm>
          <a:prstGeom prst="rect">
            <a:avLst/>
          </a:prstGeom>
        </p:spPr>
      </p:pic>
      <p:pic>
        <p:nvPicPr>
          <p:cNvPr id="7" name="Picture 6">
            <a:extLst>
              <a:ext uri="{FF2B5EF4-FFF2-40B4-BE49-F238E27FC236}">
                <a16:creationId xmlns:a16="http://schemas.microsoft.com/office/drawing/2014/main" id="{45A52903-8E2F-4B8B-8A52-1433F3A7331F}"/>
              </a:ext>
            </a:extLst>
          </p:cNvPr>
          <p:cNvPicPr>
            <a:picLocks noChangeAspect="1"/>
          </p:cNvPicPr>
          <p:nvPr/>
        </p:nvPicPr>
        <p:blipFill>
          <a:blip r:embed="rId5"/>
          <a:stretch>
            <a:fillRect/>
          </a:stretch>
        </p:blipFill>
        <p:spPr>
          <a:xfrm>
            <a:off x="1042938" y="8337371"/>
            <a:ext cx="607904" cy="589295"/>
          </a:xfrm>
          <a:prstGeom prst="rect">
            <a:avLst/>
          </a:prstGeom>
        </p:spPr>
      </p:pic>
      <p:pic>
        <p:nvPicPr>
          <p:cNvPr id="13" name="Picture 12">
            <a:extLst>
              <a:ext uri="{FF2B5EF4-FFF2-40B4-BE49-F238E27FC236}">
                <a16:creationId xmlns:a16="http://schemas.microsoft.com/office/drawing/2014/main" id="{FFB8AB29-A3FF-4611-8A22-0560F5AFB4C5}"/>
              </a:ext>
            </a:extLst>
          </p:cNvPr>
          <p:cNvPicPr>
            <a:picLocks noChangeAspect="1"/>
          </p:cNvPicPr>
          <p:nvPr/>
        </p:nvPicPr>
        <p:blipFill>
          <a:blip r:embed="rId6"/>
          <a:stretch>
            <a:fillRect/>
          </a:stretch>
        </p:blipFill>
        <p:spPr>
          <a:xfrm>
            <a:off x="2980102" y="8491074"/>
            <a:ext cx="809738" cy="514422"/>
          </a:xfrm>
          <a:prstGeom prst="rect">
            <a:avLst/>
          </a:prstGeom>
        </p:spPr>
      </p:pic>
      <p:pic>
        <p:nvPicPr>
          <p:cNvPr id="16" name="Picture 15">
            <a:extLst>
              <a:ext uri="{FF2B5EF4-FFF2-40B4-BE49-F238E27FC236}">
                <a16:creationId xmlns:a16="http://schemas.microsoft.com/office/drawing/2014/main" id="{18002BDF-9CC4-4A7A-9752-FC4FE92F8DB6}"/>
              </a:ext>
            </a:extLst>
          </p:cNvPr>
          <p:cNvPicPr>
            <a:picLocks noChangeAspect="1"/>
          </p:cNvPicPr>
          <p:nvPr/>
        </p:nvPicPr>
        <p:blipFill>
          <a:blip r:embed="rId6"/>
          <a:stretch>
            <a:fillRect/>
          </a:stretch>
        </p:blipFill>
        <p:spPr>
          <a:xfrm>
            <a:off x="4918998" y="8445400"/>
            <a:ext cx="809738" cy="514422"/>
          </a:xfrm>
          <a:prstGeom prst="rect">
            <a:avLst/>
          </a:prstGeom>
        </p:spPr>
      </p:pic>
      <p:pic>
        <p:nvPicPr>
          <p:cNvPr id="18" name="Picture 17">
            <a:extLst>
              <a:ext uri="{FF2B5EF4-FFF2-40B4-BE49-F238E27FC236}">
                <a16:creationId xmlns:a16="http://schemas.microsoft.com/office/drawing/2014/main" id="{815331A9-78FB-4CDD-A496-F9DE9E2DEC35}"/>
              </a:ext>
            </a:extLst>
          </p:cNvPr>
          <p:cNvPicPr>
            <a:picLocks noChangeAspect="1"/>
          </p:cNvPicPr>
          <p:nvPr/>
        </p:nvPicPr>
        <p:blipFill>
          <a:blip r:embed="rId6"/>
          <a:stretch>
            <a:fillRect/>
          </a:stretch>
        </p:blipFill>
        <p:spPr>
          <a:xfrm>
            <a:off x="10947889" y="8365963"/>
            <a:ext cx="809738" cy="514422"/>
          </a:xfrm>
          <a:prstGeom prst="rect">
            <a:avLst/>
          </a:prstGeom>
        </p:spPr>
      </p:pic>
      <p:pic>
        <p:nvPicPr>
          <p:cNvPr id="6" name="Picture 5">
            <a:extLst>
              <a:ext uri="{FF2B5EF4-FFF2-40B4-BE49-F238E27FC236}">
                <a16:creationId xmlns:a16="http://schemas.microsoft.com/office/drawing/2014/main" id="{89DFB7F4-BEDE-4103-AEA7-28C97DAA8CF4}"/>
              </a:ext>
            </a:extLst>
          </p:cNvPr>
          <p:cNvPicPr>
            <a:picLocks noChangeAspect="1"/>
          </p:cNvPicPr>
          <p:nvPr/>
        </p:nvPicPr>
        <p:blipFill>
          <a:blip r:embed="rId7"/>
          <a:stretch>
            <a:fillRect/>
          </a:stretch>
        </p:blipFill>
        <p:spPr>
          <a:xfrm>
            <a:off x="7040181" y="8252664"/>
            <a:ext cx="814502" cy="771633"/>
          </a:xfrm>
          <a:prstGeom prst="rect">
            <a:avLst/>
          </a:prstGeom>
        </p:spPr>
      </p:pic>
      <p:pic>
        <p:nvPicPr>
          <p:cNvPr id="20" name="Picture 19">
            <a:extLst>
              <a:ext uri="{FF2B5EF4-FFF2-40B4-BE49-F238E27FC236}">
                <a16:creationId xmlns:a16="http://schemas.microsoft.com/office/drawing/2014/main" id="{B9B2A621-2559-4AB9-BF2A-736968ECC882}"/>
              </a:ext>
            </a:extLst>
          </p:cNvPr>
          <p:cNvPicPr>
            <a:picLocks noChangeAspect="1"/>
          </p:cNvPicPr>
          <p:nvPr/>
        </p:nvPicPr>
        <p:blipFill>
          <a:blip r:embed="rId7"/>
          <a:stretch>
            <a:fillRect/>
          </a:stretch>
        </p:blipFill>
        <p:spPr>
          <a:xfrm>
            <a:off x="9006996" y="8219245"/>
            <a:ext cx="814502" cy="771633"/>
          </a:xfrm>
          <a:prstGeom prst="rect">
            <a:avLst/>
          </a:prstGeom>
        </p:spPr>
      </p:pic>
      <p:pic>
        <p:nvPicPr>
          <p:cNvPr id="22" name="Picture 21">
            <a:extLst>
              <a:ext uri="{FF2B5EF4-FFF2-40B4-BE49-F238E27FC236}">
                <a16:creationId xmlns:a16="http://schemas.microsoft.com/office/drawing/2014/main" id="{A8FD7581-3C6D-4D0C-9467-D3468AA3A16A}"/>
              </a:ext>
            </a:extLst>
          </p:cNvPr>
          <p:cNvPicPr>
            <a:picLocks noChangeAspect="1"/>
          </p:cNvPicPr>
          <p:nvPr/>
        </p:nvPicPr>
        <p:blipFill>
          <a:blip r:embed="rId8"/>
          <a:stretch>
            <a:fillRect/>
          </a:stretch>
        </p:blipFill>
        <p:spPr>
          <a:xfrm>
            <a:off x="10990351" y="252592"/>
            <a:ext cx="767276" cy="737907"/>
          </a:xfrm>
          <a:prstGeom prst="rect">
            <a:avLst/>
          </a:prstGeom>
        </p:spPr>
      </p:pic>
    </p:spTree>
    <p:extLst>
      <p:ext uri="{BB962C8B-B14F-4D97-AF65-F5344CB8AC3E}">
        <p14:creationId xmlns:p14="http://schemas.microsoft.com/office/powerpoint/2010/main" val="74890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1698</TotalTime>
  <Words>588</Words>
  <Application>Microsoft Office PowerPoint</Application>
  <PresentationFormat>A3 Paper (297x420 mm)</PresentationFormat>
  <Paragraphs>62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Google Sans</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Bedwell</dc:creator>
  <cp:lastModifiedBy>Leesa Best</cp:lastModifiedBy>
  <cp:revision>75</cp:revision>
  <dcterms:created xsi:type="dcterms:W3CDTF">2021-12-06T11:27:23Z</dcterms:created>
  <dcterms:modified xsi:type="dcterms:W3CDTF">2025-01-06T12:44:06Z</dcterms:modified>
</cp:coreProperties>
</file>